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72" r:id="rId1"/>
  </p:sldMasterIdLst>
  <p:notesMasterIdLst>
    <p:notesMasterId r:id="rId17"/>
  </p:notesMasterIdLst>
  <p:sldIdLst>
    <p:sldId id="257" r:id="rId2"/>
    <p:sldId id="278" r:id="rId3"/>
    <p:sldId id="258" r:id="rId4"/>
    <p:sldId id="274" r:id="rId5"/>
    <p:sldId id="276" r:id="rId6"/>
    <p:sldId id="279" r:id="rId7"/>
    <p:sldId id="277" r:id="rId8"/>
    <p:sldId id="280" r:id="rId9"/>
    <p:sldId id="281" r:id="rId10"/>
    <p:sldId id="282" r:id="rId11"/>
    <p:sldId id="283" r:id="rId12"/>
    <p:sldId id="285" r:id="rId13"/>
    <p:sldId id="284" r:id="rId14"/>
    <p:sldId id="266" r:id="rId15"/>
    <p:sldId id="28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4" pos="240" userDrawn="1">
          <p15:clr>
            <a:srgbClr val="A4A3A4"/>
          </p15:clr>
        </p15:guide>
        <p15:guide id="6" orient="horz" pos="144" userDrawn="1">
          <p15:clr>
            <a:srgbClr val="A4A3A4"/>
          </p15:clr>
        </p15:guide>
        <p15:guide id="7" orient="horz" pos="4104" userDrawn="1">
          <p15:clr>
            <a:srgbClr val="A4A3A4"/>
          </p15:clr>
        </p15:guide>
        <p15:guide id="8" pos="7440" userDrawn="1">
          <p15:clr>
            <a:srgbClr val="A4A3A4"/>
          </p15:clr>
        </p15:guide>
        <p15:guide id="13" orient="horz" pos="1512" userDrawn="1">
          <p15:clr>
            <a:srgbClr val="A4A3A4"/>
          </p15:clr>
        </p15:guide>
        <p15:guide id="17" orient="horz" pos="2376" userDrawn="1">
          <p15:clr>
            <a:srgbClr val="A4A3A4"/>
          </p15:clr>
        </p15:guide>
        <p15:guide id="18" pos="4824" userDrawn="1">
          <p15:clr>
            <a:srgbClr val="A4A3A4"/>
          </p15:clr>
        </p15:guide>
        <p15:guide id="20" pos="2016" userDrawn="1">
          <p15:clr>
            <a:srgbClr val="A4A3A4"/>
          </p15:clr>
        </p15:guide>
        <p15:guide id="21" orient="horz" pos="1680" userDrawn="1">
          <p15:clr>
            <a:srgbClr val="A4A3A4"/>
          </p15:clr>
        </p15:guide>
        <p15:guide id="22" orient="horz" pos="1008" userDrawn="1">
          <p15:clr>
            <a:srgbClr val="A4A3A4"/>
          </p15:clr>
        </p15:guide>
        <p15:guide id="23" pos="408" userDrawn="1">
          <p15:clr>
            <a:srgbClr val="A4A3A4"/>
          </p15:clr>
        </p15:guide>
        <p15:guide id="24" orient="horz" pos="792" userDrawn="1">
          <p15:clr>
            <a:srgbClr val="A4A3A4"/>
          </p15:clr>
        </p15:guide>
        <p15:guide id="25" orient="horz" pos="2760" userDrawn="1">
          <p15:clr>
            <a:srgbClr val="A4A3A4"/>
          </p15:clr>
        </p15:guide>
        <p15:guide id="26" orient="horz" pos="3024" userDrawn="1">
          <p15:clr>
            <a:srgbClr val="A4A3A4"/>
          </p15:clr>
        </p15:guide>
        <p15:guide id="27" pos="3840" userDrawn="1">
          <p15:clr>
            <a:srgbClr val="A4A3A4"/>
          </p15:clr>
        </p15:guide>
        <p15:guide id="28" orient="horz" pos="22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353F"/>
    <a:srgbClr val="43CDD9"/>
    <a:srgbClr val="667181"/>
    <a:srgbClr val="BABABA"/>
    <a:srgbClr val="DBDBDB"/>
    <a:srgbClr val="85E0E7"/>
    <a:srgbClr val="515A6B"/>
    <a:srgbClr val="AFBBBD"/>
    <a:srgbClr val="8FA0A3"/>
    <a:srgbClr val="5FD6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10" autoAdjust="0"/>
    <p:restoredTop sz="89281" autoAdjust="0"/>
  </p:normalViewPr>
  <p:slideViewPr>
    <p:cSldViewPr snapToGrid="0" showGuides="1">
      <p:cViewPr varScale="1">
        <p:scale>
          <a:sx n="113" d="100"/>
          <a:sy n="113" d="100"/>
        </p:scale>
        <p:origin x="200" y="232"/>
      </p:cViewPr>
      <p:guideLst>
        <p:guide pos="240"/>
        <p:guide orient="horz" pos="144"/>
        <p:guide orient="horz" pos="4104"/>
        <p:guide pos="7440"/>
        <p:guide orient="horz" pos="1512"/>
        <p:guide orient="horz" pos="2376"/>
        <p:guide pos="4824"/>
        <p:guide pos="2016"/>
        <p:guide orient="horz" pos="1680"/>
        <p:guide orient="horz" pos="1008"/>
        <p:guide pos="408"/>
        <p:guide orient="horz" pos="792"/>
        <p:guide orient="horz" pos="2760"/>
        <p:guide orient="horz" pos="3024"/>
        <p:guide pos="3840"/>
        <p:guide orient="horz" pos="22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0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1.xlsx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2.xlsx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3.xlsx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4.xlsx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620519482007284"/>
          <c:y val="6.0621653577321966E-2"/>
          <c:w val="0.57775555158128811"/>
          <c:h val="0.8666323621298917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4777B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A1</c:v>
                </c:pt>
                <c:pt idx="1">
                  <c:v>A2</c:v>
                </c:pt>
                <c:pt idx="2">
                  <c:v>A3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4.2</c:v>
                </c:pt>
                <c:pt idx="1">
                  <c:v>3.2</c:v>
                </c:pt>
                <c:pt idx="2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2055417803742736"/>
          <c:y val="0.36147200239471672"/>
          <c:w val="0.1278835095553198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6718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B1</c:v>
                </c:pt>
                <c:pt idx="1">
                  <c:v>B2</c:v>
                </c:pt>
                <c:pt idx="2">
                  <c:v>B3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4.2</c:v>
                </c:pt>
                <c:pt idx="1">
                  <c:v>3.2</c:v>
                </c:pt>
                <c:pt idx="2">
                  <c:v>1.4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2110845585484005"/>
          <c:y val="0.36147200239471672"/>
          <c:w val="0.13121786332777288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6718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C1</c:v>
                </c:pt>
                <c:pt idx="1">
                  <c:v>C2</c:v>
                </c:pt>
                <c:pt idx="2">
                  <c:v>C3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1.4</c:v>
                </c:pt>
                <c:pt idx="1">
                  <c:v>1.2</c:v>
                </c:pt>
                <c:pt idx="2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0623475237102193"/>
          <c:y val="0.36147200239471672"/>
          <c:w val="0.12998506255334233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Sheet1!$B$2:$B$4</c:f>
              <c:numCache>
                <c:formatCode>General</c:formatCode>
                <c:ptCount val="3"/>
                <c:pt idx="0">
                  <c:v>2.7</c:v>
                </c:pt>
                <c:pt idx="1">
                  <c:v>3.2</c:v>
                </c:pt>
                <c:pt idx="2">
                  <c:v>0.8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73C3-4E4A-86BE-94B53C7076D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</c:v>
                </c:pt>
              </c:strCache>
            </c:strRef>
          </c:tx>
          <c:spPr>
            <a:ln w="19050" cap="rnd">
              <a:solidFill>
                <a:srgbClr val="64777B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64777B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Sheet1!$C$2:$C$4</c:f>
              <c:numCache>
                <c:formatCode>General</c:formatCode>
                <c:ptCount val="3"/>
                <c:pt idx="0">
                  <c:v>2</c:v>
                </c:pt>
                <c:pt idx="1">
                  <c:v>1</c:v>
                </c:pt>
                <c:pt idx="2">
                  <c:v>3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73C3-4E4A-86BE-94B53C7076D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d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Sheet1!$D$2:$D$4</c:f>
              <c:numCache>
                <c:formatCode>General</c:formatCode>
                <c:ptCount val="3"/>
                <c:pt idx="0">
                  <c:v>3</c:v>
                </c:pt>
                <c:pt idx="1">
                  <c:v>4</c:v>
                </c:pt>
                <c:pt idx="2">
                  <c:v>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73C3-4E4A-86BE-94B53C7076D4}"/>
            </c:ext>
          </c:extLst>
        </c:ser>
        <c:ser>
          <c:idx val="4"/>
          <c:order val="3"/>
          <c:tx>
            <c:strRef>
              <c:f>Sheet1!$F$1</c:f>
              <c:strCache>
                <c:ptCount val="1"/>
                <c:pt idx="0">
                  <c:v>f</c:v>
                </c:pt>
              </c:strCache>
            </c:strRef>
          </c:tx>
          <c:spPr>
            <a:ln w="19050" cap="rnd">
              <a:solidFill>
                <a:srgbClr val="43CDD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43CDD9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Sheet1!$F$2:$F$4</c:f>
              <c:numCache>
                <c:formatCode>General</c:formatCode>
                <c:ptCount val="3"/>
                <c:pt idx="0">
                  <c:v>2.7</c:v>
                </c:pt>
                <c:pt idx="1">
                  <c:v>3.2</c:v>
                </c:pt>
                <c:pt idx="2">
                  <c:v>0.8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3-73C3-4E4A-86BE-94B53C7076D4}"/>
            </c:ext>
          </c:extLst>
        </c:ser>
        <c:ser>
          <c:idx val="5"/>
          <c:order val="4"/>
          <c:tx>
            <c:strRef>
              <c:f>Sheet1!$G$1</c:f>
              <c:strCache>
                <c:ptCount val="1"/>
                <c:pt idx="0">
                  <c:v>g</c:v>
                </c:pt>
              </c:strCache>
            </c:strRef>
          </c:tx>
          <c:spPr>
            <a:ln w="19050" cap="rnd">
              <a:solidFill>
                <a:srgbClr val="344357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344357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Sheet1!$G$2:$G$4</c:f>
              <c:numCache>
                <c:formatCode>General</c:formatCode>
                <c:ptCount val="3"/>
                <c:pt idx="0">
                  <c:v>3</c:v>
                </c:pt>
                <c:pt idx="1">
                  <c:v>4</c:v>
                </c:pt>
                <c:pt idx="2">
                  <c:v>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4-73C3-4E4A-86BE-94B53C7076D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735757680"/>
        <c:axId val="-1735755504"/>
      </c:scatterChart>
      <c:valAx>
        <c:axId val="-173575768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55504"/>
        <c:crosses val="autoZero"/>
        <c:crossBetween val="midCat"/>
      </c:valAx>
      <c:valAx>
        <c:axId val="-173575550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5768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620519482007284"/>
          <c:y val="6.0621653577321966E-2"/>
          <c:w val="0.57775555158128811"/>
          <c:h val="0.8666323621298917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4777B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A1</c:v>
                </c:pt>
                <c:pt idx="1">
                  <c:v>A2</c:v>
                </c:pt>
                <c:pt idx="2">
                  <c:v>A3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4.2</c:v>
                </c:pt>
                <c:pt idx="1">
                  <c:v>3.2</c:v>
                </c:pt>
                <c:pt idx="2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2055417803742736"/>
          <c:y val="0.36147200239471672"/>
          <c:w val="0.1278835095553198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6718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B1</c:v>
                </c:pt>
                <c:pt idx="1">
                  <c:v>B2</c:v>
                </c:pt>
                <c:pt idx="2">
                  <c:v>B3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4.2</c:v>
                </c:pt>
                <c:pt idx="1">
                  <c:v>3.2</c:v>
                </c:pt>
                <c:pt idx="2">
                  <c:v>1.4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2110845585484005"/>
          <c:y val="0.36147200239471672"/>
          <c:w val="0.13121786332777288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6718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C1</c:v>
                </c:pt>
                <c:pt idx="1">
                  <c:v>C2</c:v>
                </c:pt>
                <c:pt idx="2">
                  <c:v>C3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1.4</c:v>
                </c:pt>
                <c:pt idx="1">
                  <c:v>1.2</c:v>
                </c:pt>
                <c:pt idx="2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0623475237102193"/>
          <c:y val="0.36147200239471672"/>
          <c:w val="0.12998506255334233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6718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B1</c:v>
                </c:pt>
                <c:pt idx="1">
                  <c:v>B2</c:v>
                </c:pt>
                <c:pt idx="2">
                  <c:v>B3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4.2</c:v>
                </c:pt>
                <c:pt idx="1">
                  <c:v>3.2</c:v>
                </c:pt>
                <c:pt idx="2">
                  <c:v>1.4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2110845585484005"/>
          <c:y val="0.36147200239471672"/>
          <c:w val="0.13121786332777288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6718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C1</c:v>
                </c:pt>
                <c:pt idx="1">
                  <c:v>C2</c:v>
                </c:pt>
                <c:pt idx="2">
                  <c:v>C3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1.4</c:v>
                </c:pt>
                <c:pt idx="1">
                  <c:v>1.2</c:v>
                </c:pt>
                <c:pt idx="2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0623475237102193"/>
          <c:y val="0.36147200239471672"/>
          <c:w val="0.12998506255334233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Sheet1!$B$2:$B$4</c:f>
              <c:numCache>
                <c:formatCode>General</c:formatCode>
                <c:ptCount val="3"/>
                <c:pt idx="0">
                  <c:v>2.7</c:v>
                </c:pt>
                <c:pt idx="1">
                  <c:v>3.2</c:v>
                </c:pt>
                <c:pt idx="2">
                  <c:v>0.8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73C3-4E4A-86BE-94B53C7076D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</c:v>
                </c:pt>
              </c:strCache>
            </c:strRef>
          </c:tx>
          <c:spPr>
            <a:ln w="19050" cap="rnd">
              <a:solidFill>
                <a:srgbClr val="64777B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64777B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Sheet1!$C$2:$C$4</c:f>
              <c:numCache>
                <c:formatCode>General</c:formatCode>
                <c:ptCount val="3"/>
                <c:pt idx="0">
                  <c:v>2</c:v>
                </c:pt>
                <c:pt idx="1">
                  <c:v>1</c:v>
                </c:pt>
                <c:pt idx="2">
                  <c:v>3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73C3-4E4A-86BE-94B53C7076D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d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Sheet1!$D$2:$D$4</c:f>
              <c:numCache>
                <c:formatCode>General</c:formatCode>
                <c:ptCount val="3"/>
                <c:pt idx="0">
                  <c:v>3</c:v>
                </c:pt>
                <c:pt idx="1">
                  <c:v>4</c:v>
                </c:pt>
                <c:pt idx="2">
                  <c:v>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73C3-4E4A-86BE-94B53C7076D4}"/>
            </c:ext>
          </c:extLst>
        </c:ser>
        <c:ser>
          <c:idx val="4"/>
          <c:order val="3"/>
          <c:tx>
            <c:strRef>
              <c:f>Sheet1!$F$1</c:f>
              <c:strCache>
                <c:ptCount val="1"/>
                <c:pt idx="0">
                  <c:v>f</c:v>
                </c:pt>
              </c:strCache>
            </c:strRef>
          </c:tx>
          <c:spPr>
            <a:ln w="19050" cap="rnd">
              <a:solidFill>
                <a:srgbClr val="43CDD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43CDD9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Sheet1!$F$2:$F$4</c:f>
              <c:numCache>
                <c:formatCode>General</c:formatCode>
                <c:ptCount val="3"/>
                <c:pt idx="0">
                  <c:v>2.7</c:v>
                </c:pt>
                <c:pt idx="1">
                  <c:v>3.2</c:v>
                </c:pt>
                <c:pt idx="2">
                  <c:v>0.8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3-73C3-4E4A-86BE-94B53C7076D4}"/>
            </c:ext>
          </c:extLst>
        </c:ser>
        <c:ser>
          <c:idx val="5"/>
          <c:order val="4"/>
          <c:tx>
            <c:strRef>
              <c:f>Sheet1!$G$1</c:f>
              <c:strCache>
                <c:ptCount val="1"/>
                <c:pt idx="0">
                  <c:v>g</c:v>
                </c:pt>
              </c:strCache>
            </c:strRef>
          </c:tx>
          <c:spPr>
            <a:ln w="19050" cap="rnd">
              <a:solidFill>
                <a:srgbClr val="344357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344357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Sheet1!$G$2:$G$4</c:f>
              <c:numCache>
                <c:formatCode>General</c:formatCode>
                <c:ptCount val="3"/>
                <c:pt idx="0">
                  <c:v>3</c:v>
                </c:pt>
                <c:pt idx="1">
                  <c:v>4</c:v>
                </c:pt>
                <c:pt idx="2">
                  <c:v>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4-73C3-4E4A-86BE-94B53C7076D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735757680"/>
        <c:axId val="-1735755504"/>
      </c:scatterChart>
      <c:valAx>
        <c:axId val="-173575768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55504"/>
        <c:crosses val="autoZero"/>
        <c:crossBetween val="midCat"/>
      </c:valAx>
      <c:valAx>
        <c:axId val="-173575550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5768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620519482007284"/>
          <c:y val="6.0621653577321966E-2"/>
          <c:w val="0.57775555158128811"/>
          <c:h val="0.8666323621298917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4777B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A1</c:v>
                </c:pt>
                <c:pt idx="1">
                  <c:v>A2</c:v>
                </c:pt>
                <c:pt idx="2">
                  <c:v>A3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4.2</c:v>
                </c:pt>
                <c:pt idx="1">
                  <c:v>3.2</c:v>
                </c:pt>
                <c:pt idx="2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2055417803742736"/>
          <c:y val="0.36147200239471672"/>
          <c:w val="0.1278835095553198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6718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B1</c:v>
                </c:pt>
                <c:pt idx="1">
                  <c:v>B2</c:v>
                </c:pt>
                <c:pt idx="2">
                  <c:v>B3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4.2</c:v>
                </c:pt>
                <c:pt idx="1">
                  <c:v>3.2</c:v>
                </c:pt>
                <c:pt idx="2">
                  <c:v>1.4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2110845585484005"/>
          <c:y val="0.36147200239471672"/>
          <c:w val="0.13121786332777288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6718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C1</c:v>
                </c:pt>
                <c:pt idx="1">
                  <c:v>C2</c:v>
                </c:pt>
                <c:pt idx="2">
                  <c:v>C3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1.4</c:v>
                </c:pt>
                <c:pt idx="1">
                  <c:v>1.2</c:v>
                </c:pt>
                <c:pt idx="2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0623475237102193"/>
          <c:y val="0.36147200239471672"/>
          <c:w val="0.12998506255334233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Sheet1!$B$2:$B$4</c:f>
              <c:numCache>
                <c:formatCode>General</c:formatCode>
                <c:ptCount val="3"/>
                <c:pt idx="0">
                  <c:v>2.7</c:v>
                </c:pt>
                <c:pt idx="1">
                  <c:v>3.2</c:v>
                </c:pt>
                <c:pt idx="2">
                  <c:v>0.8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73C3-4E4A-86BE-94B53C7076D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</c:v>
                </c:pt>
              </c:strCache>
            </c:strRef>
          </c:tx>
          <c:spPr>
            <a:ln w="19050" cap="rnd">
              <a:solidFill>
                <a:srgbClr val="64777B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64777B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Sheet1!$C$2:$C$4</c:f>
              <c:numCache>
                <c:formatCode>General</c:formatCode>
                <c:ptCount val="3"/>
                <c:pt idx="0">
                  <c:v>2</c:v>
                </c:pt>
                <c:pt idx="1">
                  <c:v>1</c:v>
                </c:pt>
                <c:pt idx="2">
                  <c:v>3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73C3-4E4A-86BE-94B53C7076D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d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Sheet1!$D$2:$D$4</c:f>
              <c:numCache>
                <c:formatCode>General</c:formatCode>
                <c:ptCount val="3"/>
                <c:pt idx="0">
                  <c:v>3</c:v>
                </c:pt>
                <c:pt idx="1">
                  <c:v>4</c:v>
                </c:pt>
                <c:pt idx="2">
                  <c:v>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73C3-4E4A-86BE-94B53C7076D4}"/>
            </c:ext>
          </c:extLst>
        </c:ser>
        <c:ser>
          <c:idx val="4"/>
          <c:order val="3"/>
          <c:tx>
            <c:strRef>
              <c:f>Sheet1!$F$1</c:f>
              <c:strCache>
                <c:ptCount val="1"/>
                <c:pt idx="0">
                  <c:v>f</c:v>
                </c:pt>
              </c:strCache>
            </c:strRef>
          </c:tx>
          <c:spPr>
            <a:ln w="19050" cap="rnd">
              <a:solidFill>
                <a:srgbClr val="43CDD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43CDD9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Sheet1!$F$2:$F$4</c:f>
              <c:numCache>
                <c:formatCode>General</c:formatCode>
                <c:ptCount val="3"/>
                <c:pt idx="0">
                  <c:v>2.7</c:v>
                </c:pt>
                <c:pt idx="1">
                  <c:v>3.2</c:v>
                </c:pt>
                <c:pt idx="2">
                  <c:v>0.8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3-73C3-4E4A-86BE-94B53C7076D4}"/>
            </c:ext>
          </c:extLst>
        </c:ser>
        <c:ser>
          <c:idx val="5"/>
          <c:order val="4"/>
          <c:tx>
            <c:strRef>
              <c:f>Sheet1!$G$1</c:f>
              <c:strCache>
                <c:ptCount val="1"/>
                <c:pt idx="0">
                  <c:v>g</c:v>
                </c:pt>
              </c:strCache>
            </c:strRef>
          </c:tx>
          <c:spPr>
            <a:ln w="19050" cap="rnd">
              <a:solidFill>
                <a:srgbClr val="344357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344357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Sheet1!$G$2:$G$4</c:f>
              <c:numCache>
                <c:formatCode>General</c:formatCode>
                <c:ptCount val="3"/>
                <c:pt idx="0">
                  <c:v>3</c:v>
                </c:pt>
                <c:pt idx="1">
                  <c:v>4</c:v>
                </c:pt>
                <c:pt idx="2">
                  <c:v>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4-73C3-4E4A-86BE-94B53C7076D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735757680"/>
        <c:axId val="-1735755504"/>
      </c:scatterChart>
      <c:valAx>
        <c:axId val="-173575768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55504"/>
        <c:crosses val="autoZero"/>
        <c:crossBetween val="midCat"/>
      </c:valAx>
      <c:valAx>
        <c:axId val="-173575550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5768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620519482007284"/>
          <c:y val="6.0621653577321966E-2"/>
          <c:w val="0.57775555158128811"/>
          <c:h val="0.8666323621298917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4777B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A1</c:v>
                </c:pt>
                <c:pt idx="1">
                  <c:v>A2</c:v>
                </c:pt>
                <c:pt idx="2">
                  <c:v>A3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4.2</c:v>
                </c:pt>
                <c:pt idx="1">
                  <c:v>3.2</c:v>
                </c:pt>
                <c:pt idx="2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2055417803742736"/>
          <c:y val="0.36147200239471672"/>
          <c:w val="0.1278835095553198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10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11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14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15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2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3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6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7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tiff>
</file>

<file path=ppt/media/image3.tiff>
</file>

<file path=ppt/media/image4.jpe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1C655F-54C7-4D03-AD26-E0C40F01563A}" type="datetimeFigureOut">
              <a:rPr lang="id-ID" smtClean="0"/>
              <a:t>05/03/19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D34AC2-3728-4A8B-B58F-6888FAEC3D2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86178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34AC2-3728-4A8B-B58F-6888FAEC3D20}" type="slidenum">
              <a:rPr lang="id-ID" smtClean="0"/>
              <a:t>1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9279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34AC2-3728-4A8B-B58F-6888FAEC3D20}" type="slidenum">
              <a:rPr lang="id-ID" smtClean="0"/>
              <a:t>2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711766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34AC2-3728-4A8B-B58F-6888FAEC3D20}" type="slidenum">
              <a:rPr lang="id-ID" smtClean="0"/>
              <a:t>8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861949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34AC2-3728-4A8B-B58F-6888FAEC3D20}" type="slidenum">
              <a:rPr lang="id-ID" smtClean="0"/>
              <a:t>12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900428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058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9547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94202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2131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2397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2068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48359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3/5/19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618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3/5/19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2641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3/5/19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328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89139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3/5/19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25882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Freeform: Shape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52396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995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1594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F96FE2-9E77-4834-9C6B-212E1056298F}" type="datetimeFigureOut">
              <a:rPr lang="en-US" smtClean="0"/>
              <a:t>3/5/19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759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4" r:id="rId8"/>
    <p:sldLayoutId id="2147483680" r:id="rId9"/>
    <p:sldLayoutId id="2147483681" r:id="rId10"/>
    <p:sldLayoutId id="2147483682" r:id="rId11"/>
    <p:sldLayoutId id="214748368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.xml"/><Relationship Id="rId2" Type="http://schemas.openxmlformats.org/officeDocument/2006/relationships/chart" Target="../charts/chart12.xml"/><Relationship Id="rId1" Type="http://schemas.openxmlformats.org/officeDocument/2006/relationships/slideLayout" Target="../slideLayouts/slideLayout6.xml"/><Relationship Id="rId5" Type="http://schemas.openxmlformats.org/officeDocument/2006/relationships/chart" Target="../charts/chart15.xml"/><Relationship Id="rId4" Type="http://schemas.openxmlformats.org/officeDocument/2006/relationships/chart" Target="../charts/char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24slides.com/?utm_campaign=mp&amp;utm_medium=ppt&amp;utm_source=pptlink&amp;utm_content=&amp;utm_term=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Relationship Id="rId4" Type="http://schemas.openxmlformats.org/officeDocument/2006/relationships/chart" Target="../charts/char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6.xml"/><Relationship Id="rId5" Type="http://schemas.openxmlformats.org/officeDocument/2006/relationships/chart" Target="../charts/chart7.xml"/><Relationship Id="rId4" Type="http://schemas.openxmlformats.org/officeDocument/2006/relationships/chart" Target="../charts/char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6.xml"/><Relationship Id="rId5" Type="http://schemas.openxmlformats.org/officeDocument/2006/relationships/chart" Target="../charts/chart11.xml"/><Relationship Id="rId4" Type="http://schemas.openxmlformats.org/officeDocument/2006/relationships/chart" Target="../charts/char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8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6DF9DC3-B70D-3945-8522-F51788813172}"/>
              </a:ext>
            </a:extLst>
          </p:cNvPr>
          <p:cNvSpPr/>
          <p:nvPr/>
        </p:nvSpPr>
        <p:spPr>
          <a:xfrm>
            <a:off x="-154489" y="-165970"/>
            <a:ext cx="12500975" cy="7189939"/>
          </a:xfrm>
          <a:prstGeom prst="rect">
            <a:avLst/>
          </a:prstGeom>
          <a:solidFill>
            <a:schemeClr val="accent1">
              <a:alpha val="4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997344" y="1468794"/>
            <a:ext cx="8197309" cy="92333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6000" b="1" dirty="0">
                <a:latin typeface="Goudy Old Style" panose="02020502050305020303" pitchFamily="18" charset="77"/>
              </a:rPr>
              <a:t>Ethnicity of Heart Disease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893848" y="4154019"/>
            <a:ext cx="2404313" cy="276998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endParaRPr lang="en-US" sz="2000" dirty="0">
              <a:latin typeface="Goudy Old Style" panose="02020502050305020303" pitchFamily="18" charset="77"/>
            </a:endParaRPr>
          </a:p>
          <a:p>
            <a:pPr algn="ctr">
              <a:tabLst>
                <a:tab pos="347663" algn="l"/>
              </a:tabLst>
            </a:pPr>
            <a:r>
              <a:rPr lang="en-US" sz="2400" dirty="0" err="1">
                <a:latin typeface="Goudy Old Style" panose="02020502050305020303" pitchFamily="18" charset="77"/>
              </a:rPr>
              <a:t>Preeya</a:t>
            </a:r>
            <a:r>
              <a:rPr lang="en-US" sz="2400" dirty="0">
                <a:latin typeface="Goudy Old Style" panose="02020502050305020303" pitchFamily="18" charset="77"/>
              </a:rPr>
              <a:t> </a:t>
            </a:r>
            <a:r>
              <a:rPr lang="en-US" sz="2400" dirty="0" err="1">
                <a:latin typeface="Goudy Old Style" panose="02020502050305020303" pitchFamily="18" charset="77"/>
              </a:rPr>
              <a:t>Dahya</a:t>
            </a:r>
            <a:endParaRPr lang="en-US" sz="2400" dirty="0">
              <a:latin typeface="Goudy Old Style" panose="02020502050305020303" pitchFamily="18" charset="77"/>
            </a:endParaRPr>
          </a:p>
          <a:p>
            <a:pPr algn="ctr">
              <a:tabLst>
                <a:tab pos="347663" algn="l"/>
              </a:tabLst>
            </a:pPr>
            <a:r>
              <a:rPr lang="en-US" sz="2400" dirty="0">
                <a:latin typeface="Goudy Old Style" panose="02020502050305020303" pitchFamily="18" charset="77"/>
              </a:rPr>
              <a:t>Adam Feldstein</a:t>
            </a:r>
            <a:br>
              <a:rPr lang="en-US" sz="2400" dirty="0">
                <a:latin typeface="Goudy Old Style" panose="02020502050305020303" pitchFamily="18" charset="77"/>
              </a:rPr>
            </a:br>
            <a:r>
              <a:rPr lang="en-US" sz="2400" dirty="0">
                <a:latin typeface="Goudy Old Style" panose="02020502050305020303" pitchFamily="18" charset="77"/>
              </a:rPr>
              <a:t>Peter Myers</a:t>
            </a:r>
          </a:p>
          <a:p>
            <a:pPr algn="ctr">
              <a:tabLst>
                <a:tab pos="347663" algn="l"/>
              </a:tabLst>
            </a:pPr>
            <a:endParaRPr lang="en-US" sz="2400" dirty="0">
              <a:latin typeface="Goudy Old Style" panose="02020502050305020303" pitchFamily="18" charset="77"/>
            </a:endParaRPr>
          </a:p>
          <a:p>
            <a:pPr algn="ctr">
              <a:tabLst>
                <a:tab pos="347663" algn="l"/>
              </a:tabLst>
            </a:pPr>
            <a:r>
              <a:rPr lang="en-US" sz="2000" dirty="0">
                <a:latin typeface="Goudy Old Style" panose="02020502050305020303" pitchFamily="18" charset="77"/>
              </a:rPr>
              <a:t>Washington University</a:t>
            </a:r>
            <a:br>
              <a:rPr lang="en-US" sz="2000" dirty="0">
                <a:latin typeface="Goudy Old Style" panose="02020502050305020303" pitchFamily="18" charset="77"/>
              </a:rPr>
            </a:br>
            <a:r>
              <a:rPr lang="en-US" sz="2000" dirty="0">
                <a:latin typeface="Goudy Old Style" panose="02020502050305020303" pitchFamily="18" charset="77"/>
              </a:rPr>
              <a:t>Data Science Bootcamp</a:t>
            </a:r>
          </a:p>
          <a:p>
            <a:pPr algn="ctr">
              <a:tabLst>
                <a:tab pos="347663" algn="l"/>
              </a:tabLst>
            </a:pPr>
            <a:endParaRPr lang="en-US" sz="2400" dirty="0">
              <a:latin typeface="Goudy Old Style" panose="02020502050305020303" pitchFamily="18" charset="77"/>
            </a:endParaRPr>
          </a:p>
        </p:txBody>
      </p:sp>
      <p:sp>
        <p:nvSpPr>
          <p:cNvPr id="3" name="Title 2" hidden="1">
            <a:extLst>
              <a:ext uri="{FF2B5EF4-FFF2-40B4-BE49-F238E27FC236}">
                <a16:creationId xmlns:a16="http://schemas.microsoft.com/office/drawing/2014/main" id="{80AA5C56-EC57-4914-8118-68854697E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</a:t>
            </a:r>
          </a:p>
        </p:txBody>
      </p:sp>
    </p:spTree>
    <p:extLst>
      <p:ext uri="{BB962C8B-B14F-4D97-AF65-F5344CB8AC3E}">
        <p14:creationId xmlns:p14="http://schemas.microsoft.com/office/powerpoint/2010/main" val="7350828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789288" y="281665"/>
            <a:ext cx="10613422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200" dirty="0">
                <a:latin typeface="Goudy Old Style" panose="02020502050305020303" pitchFamily="18" charset="77"/>
              </a:rPr>
              <a:t>Is there a relationship between heart disease rates and number of available fast food restaurants, regardless of ethnicity?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854232"/>
            <a:ext cx="10087448" cy="2289511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</p:spTree>
    <p:extLst>
      <p:ext uri="{BB962C8B-B14F-4D97-AF65-F5344CB8AC3E}">
        <p14:creationId xmlns:p14="http://schemas.microsoft.com/office/powerpoint/2010/main" val="22749693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457198" y="178798"/>
            <a:ext cx="11277601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200" dirty="0">
                <a:latin typeface="Goudy Old Style" panose="02020502050305020303" pitchFamily="18" charset="77"/>
              </a:rPr>
              <a:t>Can heart disease be predicted by ethnicity, hospital availability, and fast food restaurant availability?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854232"/>
            <a:ext cx="10087448" cy="2289511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</p:spTree>
    <p:extLst>
      <p:ext uri="{BB962C8B-B14F-4D97-AF65-F5344CB8AC3E}">
        <p14:creationId xmlns:p14="http://schemas.microsoft.com/office/powerpoint/2010/main" val="14387921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5061267" y="165381"/>
            <a:ext cx="2069477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Limitations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6" y="804443"/>
            <a:ext cx="10087448" cy="5249113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API limitations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4000" dirty="0">
              <a:solidFill>
                <a:schemeClr val="tx1"/>
              </a:solidFill>
              <a:latin typeface="Goudy Old Style" panose="02020502050305020303" pitchFamily="18" charset="7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Data reduction due to incomplete alignment across datasets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4000" dirty="0">
              <a:solidFill>
                <a:schemeClr val="tx1"/>
              </a:solidFill>
              <a:latin typeface="Goudy Old Style" panose="02020502050305020303" pitchFamily="18" charset="7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2014 data</a:t>
            </a:r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12582C-61EB-D24D-A566-7CC9B57F77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4733" y="3646772"/>
            <a:ext cx="2676023" cy="3211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2487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4892152" y="165381"/>
            <a:ext cx="2407710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Conclusions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854232"/>
            <a:ext cx="10087448" cy="2289511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91" name="Chart 90" descr="This is a chart."/>
          <p:cNvGraphicFramePr/>
          <p:nvPr>
            <p:extLst/>
          </p:nvPr>
        </p:nvGraphicFramePr>
        <p:xfrm>
          <a:off x="1156607" y="1001198"/>
          <a:ext cx="9878784" cy="21285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29" name="Rectangle 10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6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30" name="Group 102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45029" y="3564263"/>
            <a:ext cx="3142438" cy="2094961"/>
            <a:chOff x="1074057" y="3562668"/>
            <a:chExt cx="3368336" cy="2245560"/>
          </a:xfrm>
        </p:grpSpPr>
        <p:graphicFrame>
          <p:nvGraphicFramePr>
            <p:cNvPr id="49" name="Chart 48">
              <a:extLs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GraphicFramePr/>
            <p:nvPr>
              <p:extLst/>
            </p:nvPr>
          </p:nvGraphicFramePr>
          <p:xfrm>
            <a:off x="1074057" y="3562668"/>
            <a:ext cx="3368336" cy="224556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60" name="Oval 59"/>
            <p:cNvSpPr/>
            <p:nvPr/>
          </p:nvSpPr>
          <p:spPr>
            <a:xfrm>
              <a:off x="2131059" y="4314863"/>
              <a:ext cx="769375" cy="769376"/>
            </a:xfrm>
            <a:prstGeom prst="ellipse">
              <a:avLst/>
            </a:prstGeom>
            <a:solidFill>
              <a:srgbClr val="30353F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6" name="Group 65"/>
            <p:cNvGrpSpPr/>
            <p:nvPr/>
          </p:nvGrpSpPr>
          <p:grpSpPr>
            <a:xfrm>
              <a:off x="2329678" y="4593845"/>
              <a:ext cx="372136" cy="211412"/>
              <a:chOff x="3283332" y="3275035"/>
              <a:chExt cx="479215" cy="272245"/>
            </a:xfrm>
          </p:grpSpPr>
          <p:sp>
            <p:nvSpPr>
              <p:cNvPr id="67" name="Freeform 11"/>
              <p:cNvSpPr>
                <a:spLocks noEditPoints="1"/>
              </p:cNvSpPr>
              <p:nvPr/>
            </p:nvSpPr>
            <p:spPr bwMode="auto">
              <a:xfrm>
                <a:off x="3283332" y="3275035"/>
                <a:ext cx="479215" cy="272245"/>
              </a:xfrm>
              <a:custGeom>
                <a:avLst/>
                <a:gdLst>
                  <a:gd name="T0" fmla="*/ 2004 w 2048"/>
                  <a:gd name="T1" fmla="*/ 0 h 1162"/>
                  <a:gd name="T2" fmla="*/ 44 w 2048"/>
                  <a:gd name="T3" fmla="*/ 0 h 1162"/>
                  <a:gd name="T4" fmla="*/ 0 w 2048"/>
                  <a:gd name="T5" fmla="*/ 44 h 1162"/>
                  <a:gd name="T6" fmla="*/ 0 w 2048"/>
                  <a:gd name="T7" fmla="*/ 1118 h 1162"/>
                  <a:gd name="T8" fmla="*/ 44 w 2048"/>
                  <a:gd name="T9" fmla="*/ 1162 h 1162"/>
                  <a:gd name="T10" fmla="*/ 2004 w 2048"/>
                  <a:gd name="T11" fmla="*/ 1162 h 1162"/>
                  <a:gd name="T12" fmla="*/ 2048 w 2048"/>
                  <a:gd name="T13" fmla="*/ 1118 h 1162"/>
                  <a:gd name="T14" fmla="*/ 2048 w 2048"/>
                  <a:gd name="T15" fmla="*/ 44 h 1162"/>
                  <a:gd name="T16" fmla="*/ 2004 w 2048"/>
                  <a:gd name="T17" fmla="*/ 0 h 1162"/>
                  <a:gd name="T18" fmla="*/ 88 w 2048"/>
                  <a:gd name="T19" fmla="*/ 88 h 1162"/>
                  <a:gd name="T20" fmla="*/ 312 w 2048"/>
                  <a:gd name="T21" fmla="*/ 88 h 1162"/>
                  <a:gd name="T22" fmla="*/ 88 w 2048"/>
                  <a:gd name="T23" fmla="*/ 311 h 1162"/>
                  <a:gd name="T24" fmla="*/ 88 w 2048"/>
                  <a:gd name="T25" fmla="*/ 88 h 1162"/>
                  <a:gd name="T26" fmla="*/ 88 w 2048"/>
                  <a:gd name="T27" fmla="*/ 1074 h 1162"/>
                  <a:gd name="T28" fmla="*/ 88 w 2048"/>
                  <a:gd name="T29" fmla="*/ 851 h 1162"/>
                  <a:gd name="T30" fmla="*/ 312 w 2048"/>
                  <a:gd name="T31" fmla="*/ 1074 h 1162"/>
                  <a:gd name="T32" fmla="*/ 88 w 2048"/>
                  <a:gd name="T33" fmla="*/ 1074 h 1162"/>
                  <a:gd name="T34" fmla="*/ 1960 w 2048"/>
                  <a:gd name="T35" fmla="*/ 1074 h 1162"/>
                  <a:gd name="T36" fmla="*/ 1736 w 2048"/>
                  <a:gd name="T37" fmla="*/ 1074 h 1162"/>
                  <a:gd name="T38" fmla="*/ 1960 w 2048"/>
                  <a:gd name="T39" fmla="*/ 851 h 1162"/>
                  <a:gd name="T40" fmla="*/ 1960 w 2048"/>
                  <a:gd name="T41" fmla="*/ 1074 h 1162"/>
                  <a:gd name="T42" fmla="*/ 1960 w 2048"/>
                  <a:gd name="T43" fmla="*/ 762 h 1162"/>
                  <a:gd name="T44" fmla="*/ 1648 w 2048"/>
                  <a:gd name="T45" fmla="*/ 1074 h 1162"/>
                  <a:gd name="T46" fmla="*/ 400 w 2048"/>
                  <a:gd name="T47" fmla="*/ 1074 h 1162"/>
                  <a:gd name="T48" fmla="*/ 88 w 2048"/>
                  <a:gd name="T49" fmla="*/ 762 h 1162"/>
                  <a:gd name="T50" fmla="*/ 88 w 2048"/>
                  <a:gd name="T51" fmla="*/ 400 h 1162"/>
                  <a:gd name="T52" fmla="*/ 400 w 2048"/>
                  <a:gd name="T53" fmla="*/ 88 h 1162"/>
                  <a:gd name="T54" fmla="*/ 1648 w 2048"/>
                  <a:gd name="T55" fmla="*/ 88 h 1162"/>
                  <a:gd name="T56" fmla="*/ 1960 w 2048"/>
                  <a:gd name="T57" fmla="*/ 400 h 1162"/>
                  <a:gd name="T58" fmla="*/ 1960 w 2048"/>
                  <a:gd name="T59" fmla="*/ 762 h 1162"/>
                  <a:gd name="T60" fmla="*/ 1960 w 2048"/>
                  <a:gd name="T61" fmla="*/ 311 h 1162"/>
                  <a:gd name="T62" fmla="*/ 1736 w 2048"/>
                  <a:gd name="T63" fmla="*/ 88 h 1162"/>
                  <a:gd name="T64" fmla="*/ 1960 w 2048"/>
                  <a:gd name="T65" fmla="*/ 88 h 1162"/>
                  <a:gd name="T66" fmla="*/ 1960 w 2048"/>
                  <a:gd name="T67" fmla="*/ 311 h 1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48" h="1162">
                    <a:moveTo>
                      <a:pt x="2004" y="0"/>
                    </a:moveTo>
                    <a:cubicBezTo>
                      <a:pt x="44" y="0"/>
                      <a:pt x="44" y="0"/>
                      <a:pt x="44" y="0"/>
                    </a:cubicBezTo>
                    <a:cubicBezTo>
                      <a:pt x="20" y="0"/>
                      <a:pt x="0" y="19"/>
                      <a:pt x="0" y="44"/>
                    </a:cubicBezTo>
                    <a:cubicBezTo>
                      <a:pt x="0" y="1118"/>
                      <a:pt x="0" y="1118"/>
                      <a:pt x="0" y="1118"/>
                    </a:cubicBezTo>
                    <a:cubicBezTo>
                      <a:pt x="0" y="1143"/>
                      <a:pt x="20" y="1162"/>
                      <a:pt x="44" y="1162"/>
                    </a:cubicBezTo>
                    <a:cubicBezTo>
                      <a:pt x="2004" y="1162"/>
                      <a:pt x="2004" y="1162"/>
                      <a:pt x="2004" y="1162"/>
                    </a:cubicBezTo>
                    <a:cubicBezTo>
                      <a:pt x="2028" y="1162"/>
                      <a:pt x="2048" y="1143"/>
                      <a:pt x="2048" y="1118"/>
                    </a:cubicBezTo>
                    <a:cubicBezTo>
                      <a:pt x="2048" y="44"/>
                      <a:pt x="2048" y="44"/>
                      <a:pt x="2048" y="44"/>
                    </a:cubicBezTo>
                    <a:cubicBezTo>
                      <a:pt x="2048" y="19"/>
                      <a:pt x="2028" y="0"/>
                      <a:pt x="2004" y="0"/>
                    </a:cubicBezTo>
                    <a:close/>
                    <a:moveTo>
                      <a:pt x="88" y="88"/>
                    </a:moveTo>
                    <a:cubicBezTo>
                      <a:pt x="312" y="88"/>
                      <a:pt x="312" y="88"/>
                      <a:pt x="312" y="88"/>
                    </a:cubicBezTo>
                    <a:cubicBezTo>
                      <a:pt x="293" y="202"/>
                      <a:pt x="202" y="292"/>
                      <a:pt x="88" y="311"/>
                    </a:cubicBezTo>
                    <a:lnTo>
                      <a:pt x="88" y="88"/>
                    </a:lnTo>
                    <a:close/>
                    <a:moveTo>
                      <a:pt x="88" y="1074"/>
                    </a:moveTo>
                    <a:cubicBezTo>
                      <a:pt x="88" y="851"/>
                      <a:pt x="88" y="851"/>
                      <a:pt x="88" y="851"/>
                    </a:cubicBezTo>
                    <a:cubicBezTo>
                      <a:pt x="202" y="870"/>
                      <a:pt x="293" y="960"/>
                      <a:pt x="312" y="1074"/>
                    </a:cubicBezTo>
                    <a:lnTo>
                      <a:pt x="88" y="1074"/>
                    </a:lnTo>
                    <a:close/>
                    <a:moveTo>
                      <a:pt x="1960" y="1074"/>
                    </a:moveTo>
                    <a:cubicBezTo>
                      <a:pt x="1736" y="1074"/>
                      <a:pt x="1736" y="1074"/>
                      <a:pt x="1736" y="1074"/>
                    </a:cubicBezTo>
                    <a:cubicBezTo>
                      <a:pt x="1755" y="960"/>
                      <a:pt x="1846" y="870"/>
                      <a:pt x="1960" y="851"/>
                    </a:cubicBezTo>
                    <a:lnTo>
                      <a:pt x="1960" y="1074"/>
                    </a:lnTo>
                    <a:close/>
                    <a:moveTo>
                      <a:pt x="1960" y="762"/>
                    </a:moveTo>
                    <a:cubicBezTo>
                      <a:pt x="1797" y="782"/>
                      <a:pt x="1668" y="911"/>
                      <a:pt x="1648" y="1074"/>
                    </a:cubicBezTo>
                    <a:cubicBezTo>
                      <a:pt x="400" y="1074"/>
                      <a:pt x="400" y="1074"/>
                      <a:pt x="400" y="1074"/>
                    </a:cubicBezTo>
                    <a:cubicBezTo>
                      <a:pt x="380" y="911"/>
                      <a:pt x="251" y="782"/>
                      <a:pt x="88" y="762"/>
                    </a:cubicBezTo>
                    <a:cubicBezTo>
                      <a:pt x="88" y="400"/>
                      <a:pt x="88" y="400"/>
                      <a:pt x="88" y="400"/>
                    </a:cubicBezTo>
                    <a:cubicBezTo>
                      <a:pt x="251" y="380"/>
                      <a:pt x="380" y="251"/>
                      <a:pt x="400" y="88"/>
                    </a:cubicBezTo>
                    <a:cubicBezTo>
                      <a:pt x="1648" y="88"/>
                      <a:pt x="1648" y="88"/>
                      <a:pt x="1648" y="88"/>
                    </a:cubicBezTo>
                    <a:cubicBezTo>
                      <a:pt x="1668" y="251"/>
                      <a:pt x="1797" y="380"/>
                      <a:pt x="1960" y="400"/>
                    </a:cubicBezTo>
                    <a:cubicBezTo>
                      <a:pt x="1960" y="762"/>
                      <a:pt x="1960" y="762"/>
                      <a:pt x="1960" y="762"/>
                    </a:cubicBezTo>
                    <a:close/>
                    <a:moveTo>
                      <a:pt x="1960" y="311"/>
                    </a:moveTo>
                    <a:cubicBezTo>
                      <a:pt x="1846" y="292"/>
                      <a:pt x="1755" y="202"/>
                      <a:pt x="1736" y="88"/>
                    </a:cubicBezTo>
                    <a:cubicBezTo>
                      <a:pt x="1960" y="88"/>
                      <a:pt x="1960" y="88"/>
                      <a:pt x="1960" y="88"/>
                    </a:cubicBezTo>
                    <a:lnTo>
                      <a:pt x="1960" y="31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9" name="Freeform 12" descr="This is an icon of money. "/>
              <p:cNvSpPr>
                <a:spLocks noEditPoints="1"/>
              </p:cNvSpPr>
              <p:nvPr/>
            </p:nvSpPr>
            <p:spPr bwMode="auto">
              <a:xfrm>
                <a:off x="3381245" y="3337126"/>
                <a:ext cx="282594" cy="148859"/>
              </a:xfrm>
              <a:custGeom>
                <a:avLst/>
                <a:gdLst>
                  <a:gd name="T0" fmla="*/ 1169 w 1208"/>
                  <a:gd name="T1" fmla="*/ 127 h 634"/>
                  <a:gd name="T2" fmla="*/ 1081 w 1208"/>
                  <a:gd name="T3" fmla="*/ 39 h 634"/>
                  <a:gd name="T4" fmla="*/ 1041 w 1208"/>
                  <a:gd name="T5" fmla="*/ 0 h 634"/>
                  <a:gd name="T6" fmla="*/ 167 w 1208"/>
                  <a:gd name="T7" fmla="*/ 0 h 634"/>
                  <a:gd name="T8" fmla="*/ 127 w 1208"/>
                  <a:gd name="T9" fmla="*/ 39 h 634"/>
                  <a:gd name="T10" fmla="*/ 39 w 1208"/>
                  <a:gd name="T11" fmla="*/ 127 h 634"/>
                  <a:gd name="T12" fmla="*/ 0 w 1208"/>
                  <a:gd name="T13" fmla="*/ 167 h 634"/>
                  <a:gd name="T14" fmla="*/ 0 w 1208"/>
                  <a:gd name="T15" fmla="*/ 467 h 634"/>
                  <a:gd name="T16" fmla="*/ 39 w 1208"/>
                  <a:gd name="T17" fmla="*/ 507 h 634"/>
                  <a:gd name="T18" fmla="*/ 127 w 1208"/>
                  <a:gd name="T19" fmla="*/ 595 h 634"/>
                  <a:gd name="T20" fmla="*/ 167 w 1208"/>
                  <a:gd name="T21" fmla="*/ 634 h 634"/>
                  <a:gd name="T22" fmla="*/ 1041 w 1208"/>
                  <a:gd name="T23" fmla="*/ 634 h 634"/>
                  <a:gd name="T24" fmla="*/ 1081 w 1208"/>
                  <a:gd name="T25" fmla="*/ 595 h 634"/>
                  <a:gd name="T26" fmla="*/ 1169 w 1208"/>
                  <a:gd name="T27" fmla="*/ 507 h 634"/>
                  <a:gd name="T28" fmla="*/ 1208 w 1208"/>
                  <a:gd name="T29" fmla="*/ 467 h 634"/>
                  <a:gd name="T30" fmla="*/ 1208 w 1208"/>
                  <a:gd name="T31" fmla="*/ 167 h 634"/>
                  <a:gd name="T32" fmla="*/ 1169 w 1208"/>
                  <a:gd name="T33" fmla="*/ 127 h 634"/>
                  <a:gd name="T34" fmla="*/ 1129 w 1208"/>
                  <a:gd name="T35" fmla="*/ 432 h 634"/>
                  <a:gd name="T36" fmla="*/ 1006 w 1208"/>
                  <a:gd name="T37" fmla="*/ 555 h 634"/>
                  <a:gd name="T38" fmla="*/ 202 w 1208"/>
                  <a:gd name="T39" fmla="*/ 555 h 634"/>
                  <a:gd name="T40" fmla="*/ 79 w 1208"/>
                  <a:gd name="T41" fmla="*/ 432 h 634"/>
                  <a:gd name="T42" fmla="*/ 79 w 1208"/>
                  <a:gd name="T43" fmla="*/ 202 h 634"/>
                  <a:gd name="T44" fmla="*/ 202 w 1208"/>
                  <a:gd name="T45" fmla="*/ 79 h 634"/>
                  <a:gd name="T46" fmla="*/ 1006 w 1208"/>
                  <a:gd name="T47" fmla="*/ 79 h 634"/>
                  <a:gd name="T48" fmla="*/ 1129 w 1208"/>
                  <a:gd name="T49" fmla="*/ 202 h 634"/>
                  <a:gd name="T50" fmla="*/ 1129 w 1208"/>
                  <a:gd name="T51" fmla="*/ 432 h 6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208" h="634">
                    <a:moveTo>
                      <a:pt x="1169" y="127"/>
                    </a:moveTo>
                    <a:cubicBezTo>
                      <a:pt x="1120" y="127"/>
                      <a:pt x="1081" y="88"/>
                      <a:pt x="1081" y="39"/>
                    </a:cubicBezTo>
                    <a:cubicBezTo>
                      <a:pt x="1081" y="17"/>
                      <a:pt x="1063" y="0"/>
                      <a:pt x="1041" y="0"/>
                    </a:cubicBezTo>
                    <a:cubicBezTo>
                      <a:pt x="167" y="0"/>
                      <a:pt x="167" y="0"/>
                      <a:pt x="167" y="0"/>
                    </a:cubicBezTo>
                    <a:cubicBezTo>
                      <a:pt x="145" y="0"/>
                      <a:pt x="127" y="17"/>
                      <a:pt x="127" y="39"/>
                    </a:cubicBezTo>
                    <a:cubicBezTo>
                      <a:pt x="127" y="88"/>
                      <a:pt x="88" y="127"/>
                      <a:pt x="39" y="127"/>
                    </a:cubicBezTo>
                    <a:cubicBezTo>
                      <a:pt x="17" y="127"/>
                      <a:pt x="0" y="145"/>
                      <a:pt x="0" y="167"/>
                    </a:cubicBezTo>
                    <a:cubicBezTo>
                      <a:pt x="0" y="467"/>
                      <a:pt x="0" y="467"/>
                      <a:pt x="0" y="467"/>
                    </a:cubicBezTo>
                    <a:cubicBezTo>
                      <a:pt x="0" y="489"/>
                      <a:pt x="17" y="507"/>
                      <a:pt x="39" y="507"/>
                    </a:cubicBezTo>
                    <a:cubicBezTo>
                      <a:pt x="88" y="507"/>
                      <a:pt x="127" y="546"/>
                      <a:pt x="127" y="595"/>
                    </a:cubicBezTo>
                    <a:cubicBezTo>
                      <a:pt x="127" y="617"/>
                      <a:pt x="145" y="634"/>
                      <a:pt x="167" y="634"/>
                    </a:cubicBezTo>
                    <a:cubicBezTo>
                      <a:pt x="1041" y="634"/>
                      <a:pt x="1041" y="634"/>
                      <a:pt x="1041" y="634"/>
                    </a:cubicBezTo>
                    <a:cubicBezTo>
                      <a:pt x="1063" y="634"/>
                      <a:pt x="1081" y="617"/>
                      <a:pt x="1081" y="595"/>
                    </a:cubicBezTo>
                    <a:cubicBezTo>
                      <a:pt x="1081" y="546"/>
                      <a:pt x="1120" y="507"/>
                      <a:pt x="1169" y="507"/>
                    </a:cubicBezTo>
                    <a:cubicBezTo>
                      <a:pt x="1191" y="507"/>
                      <a:pt x="1208" y="489"/>
                      <a:pt x="1208" y="467"/>
                    </a:cubicBezTo>
                    <a:cubicBezTo>
                      <a:pt x="1208" y="167"/>
                      <a:pt x="1208" y="167"/>
                      <a:pt x="1208" y="167"/>
                    </a:cubicBezTo>
                    <a:cubicBezTo>
                      <a:pt x="1208" y="145"/>
                      <a:pt x="1191" y="127"/>
                      <a:pt x="1169" y="127"/>
                    </a:cubicBezTo>
                    <a:close/>
                    <a:moveTo>
                      <a:pt x="1129" y="432"/>
                    </a:moveTo>
                    <a:cubicBezTo>
                      <a:pt x="1069" y="447"/>
                      <a:pt x="1021" y="495"/>
                      <a:pt x="1006" y="555"/>
                    </a:cubicBezTo>
                    <a:cubicBezTo>
                      <a:pt x="202" y="555"/>
                      <a:pt x="202" y="555"/>
                      <a:pt x="202" y="555"/>
                    </a:cubicBezTo>
                    <a:cubicBezTo>
                      <a:pt x="187" y="495"/>
                      <a:pt x="139" y="447"/>
                      <a:pt x="79" y="432"/>
                    </a:cubicBezTo>
                    <a:cubicBezTo>
                      <a:pt x="79" y="202"/>
                      <a:pt x="79" y="202"/>
                      <a:pt x="79" y="202"/>
                    </a:cubicBezTo>
                    <a:cubicBezTo>
                      <a:pt x="139" y="187"/>
                      <a:pt x="187" y="139"/>
                      <a:pt x="202" y="79"/>
                    </a:cubicBezTo>
                    <a:cubicBezTo>
                      <a:pt x="1006" y="79"/>
                      <a:pt x="1006" y="79"/>
                      <a:pt x="1006" y="79"/>
                    </a:cubicBezTo>
                    <a:cubicBezTo>
                      <a:pt x="1021" y="139"/>
                      <a:pt x="1069" y="187"/>
                      <a:pt x="1129" y="202"/>
                    </a:cubicBezTo>
                    <a:cubicBezTo>
                      <a:pt x="1129" y="432"/>
                      <a:pt x="1129" y="432"/>
                      <a:pt x="1129" y="43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1" name="Freeform 13"/>
              <p:cNvSpPr>
                <a:spLocks/>
              </p:cNvSpPr>
              <p:nvPr/>
            </p:nvSpPr>
            <p:spPr bwMode="auto">
              <a:xfrm>
                <a:off x="3464829" y="3368967"/>
                <a:ext cx="32638" cy="85176"/>
              </a:xfrm>
              <a:custGeom>
                <a:avLst/>
                <a:gdLst>
                  <a:gd name="T0" fmla="*/ 99 w 139"/>
                  <a:gd name="T1" fmla="*/ 0 h 364"/>
                  <a:gd name="T2" fmla="*/ 39 w 139"/>
                  <a:gd name="T3" fmla="*/ 0 h 364"/>
                  <a:gd name="T4" fmla="*/ 0 w 139"/>
                  <a:gd name="T5" fmla="*/ 40 h 364"/>
                  <a:gd name="T6" fmla="*/ 39 w 139"/>
                  <a:gd name="T7" fmla="*/ 79 h 364"/>
                  <a:gd name="T8" fmla="*/ 59 w 139"/>
                  <a:gd name="T9" fmla="*/ 79 h 364"/>
                  <a:gd name="T10" fmla="*/ 59 w 139"/>
                  <a:gd name="T11" fmla="*/ 324 h 364"/>
                  <a:gd name="T12" fmla="*/ 99 w 139"/>
                  <a:gd name="T13" fmla="*/ 364 h 364"/>
                  <a:gd name="T14" fmla="*/ 139 w 139"/>
                  <a:gd name="T15" fmla="*/ 324 h 364"/>
                  <a:gd name="T16" fmla="*/ 139 w 139"/>
                  <a:gd name="T17" fmla="*/ 40 h 364"/>
                  <a:gd name="T18" fmla="*/ 99 w 139"/>
                  <a:gd name="T19" fmla="*/ 0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9" h="364">
                    <a:moveTo>
                      <a:pt x="99" y="0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62"/>
                      <a:pt x="18" y="79"/>
                      <a:pt x="39" y="79"/>
                    </a:cubicBezTo>
                    <a:cubicBezTo>
                      <a:pt x="59" y="79"/>
                      <a:pt x="59" y="79"/>
                      <a:pt x="59" y="79"/>
                    </a:cubicBezTo>
                    <a:cubicBezTo>
                      <a:pt x="59" y="324"/>
                      <a:pt x="59" y="324"/>
                      <a:pt x="59" y="324"/>
                    </a:cubicBezTo>
                    <a:cubicBezTo>
                      <a:pt x="59" y="346"/>
                      <a:pt x="77" y="364"/>
                      <a:pt x="99" y="364"/>
                    </a:cubicBezTo>
                    <a:cubicBezTo>
                      <a:pt x="121" y="364"/>
                      <a:pt x="139" y="346"/>
                      <a:pt x="139" y="324"/>
                    </a:cubicBezTo>
                    <a:cubicBezTo>
                      <a:pt x="139" y="40"/>
                      <a:pt x="139" y="40"/>
                      <a:pt x="139" y="40"/>
                    </a:cubicBezTo>
                    <a:cubicBezTo>
                      <a:pt x="139" y="18"/>
                      <a:pt x="121" y="0"/>
                      <a:pt x="9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2" name="Freeform 14"/>
              <p:cNvSpPr>
                <a:spLocks noEditPoints="1"/>
              </p:cNvSpPr>
              <p:nvPr/>
            </p:nvSpPr>
            <p:spPr bwMode="auto">
              <a:xfrm>
                <a:off x="3518959" y="3368967"/>
                <a:ext cx="61295" cy="85176"/>
              </a:xfrm>
              <a:custGeom>
                <a:avLst/>
                <a:gdLst>
                  <a:gd name="T0" fmla="*/ 222 w 262"/>
                  <a:gd name="T1" fmla="*/ 0 h 364"/>
                  <a:gd name="T2" fmla="*/ 40 w 262"/>
                  <a:gd name="T3" fmla="*/ 0 h 364"/>
                  <a:gd name="T4" fmla="*/ 0 w 262"/>
                  <a:gd name="T5" fmla="*/ 40 h 364"/>
                  <a:gd name="T6" fmla="*/ 0 w 262"/>
                  <a:gd name="T7" fmla="*/ 324 h 364"/>
                  <a:gd name="T8" fmla="*/ 40 w 262"/>
                  <a:gd name="T9" fmla="*/ 364 h 364"/>
                  <a:gd name="T10" fmla="*/ 222 w 262"/>
                  <a:gd name="T11" fmla="*/ 364 h 364"/>
                  <a:gd name="T12" fmla="*/ 262 w 262"/>
                  <a:gd name="T13" fmla="*/ 324 h 364"/>
                  <a:gd name="T14" fmla="*/ 262 w 262"/>
                  <a:gd name="T15" fmla="*/ 40 h 364"/>
                  <a:gd name="T16" fmla="*/ 222 w 262"/>
                  <a:gd name="T17" fmla="*/ 0 h 364"/>
                  <a:gd name="T18" fmla="*/ 183 w 262"/>
                  <a:gd name="T19" fmla="*/ 285 h 364"/>
                  <a:gd name="T20" fmla="*/ 80 w 262"/>
                  <a:gd name="T21" fmla="*/ 285 h 364"/>
                  <a:gd name="T22" fmla="*/ 80 w 262"/>
                  <a:gd name="T23" fmla="*/ 79 h 364"/>
                  <a:gd name="T24" fmla="*/ 183 w 262"/>
                  <a:gd name="T25" fmla="*/ 79 h 364"/>
                  <a:gd name="T26" fmla="*/ 183 w 262"/>
                  <a:gd name="T27" fmla="*/ 285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62" h="364">
                    <a:moveTo>
                      <a:pt x="222" y="0"/>
                    </a:moveTo>
                    <a:cubicBezTo>
                      <a:pt x="40" y="0"/>
                      <a:pt x="40" y="0"/>
                      <a:pt x="40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324"/>
                      <a:pt x="0" y="324"/>
                      <a:pt x="0" y="324"/>
                    </a:cubicBezTo>
                    <a:cubicBezTo>
                      <a:pt x="0" y="346"/>
                      <a:pt x="18" y="364"/>
                      <a:pt x="40" y="364"/>
                    </a:cubicBezTo>
                    <a:cubicBezTo>
                      <a:pt x="222" y="364"/>
                      <a:pt x="222" y="364"/>
                      <a:pt x="222" y="364"/>
                    </a:cubicBezTo>
                    <a:cubicBezTo>
                      <a:pt x="244" y="364"/>
                      <a:pt x="262" y="346"/>
                      <a:pt x="262" y="324"/>
                    </a:cubicBezTo>
                    <a:cubicBezTo>
                      <a:pt x="262" y="40"/>
                      <a:pt x="262" y="40"/>
                      <a:pt x="262" y="40"/>
                    </a:cubicBezTo>
                    <a:cubicBezTo>
                      <a:pt x="262" y="18"/>
                      <a:pt x="244" y="0"/>
                      <a:pt x="222" y="0"/>
                    </a:cubicBezTo>
                    <a:close/>
                    <a:moveTo>
                      <a:pt x="183" y="285"/>
                    </a:moveTo>
                    <a:cubicBezTo>
                      <a:pt x="80" y="285"/>
                      <a:pt x="80" y="285"/>
                      <a:pt x="80" y="285"/>
                    </a:cubicBezTo>
                    <a:cubicBezTo>
                      <a:pt x="80" y="79"/>
                      <a:pt x="80" y="79"/>
                      <a:pt x="80" y="79"/>
                    </a:cubicBezTo>
                    <a:cubicBezTo>
                      <a:pt x="183" y="79"/>
                      <a:pt x="183" y="79"/>
                      <a:pt x="183" y="79"/>
                    </a:cubicBezTo>
                    <a:lnTo>
                      <a:pt x="183" y="28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39" name="Rectangle 1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32029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34" name="Group 103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524782" y="3564262"/>
            <a:ext cx="3142438" cy="2094961"/>
            <a:chOff x="4411831" y="3562667"/>
            <a:chExt cx="3368336" cy="2245560"/>
          </a:xfrm>
        </p:grpSpPr>
        <p:graphicFrame>
          <p:nvGraphicFramePr>
            <p:cNvPr id="50" name="Chart 49"/>
            <p:cNvGraphicFramePr/>
            <p:nvPr>
              <p:extLst/>
            </p:nvPr>
          </p:nvGraphicFramePr>
          <p:xfrm>
            <a:off x="4411831" y="3562667"/>
            <a:ext cx="3368336" cy="224556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grpSp>
          <p:nvGrpSpPr>
            <p:cNvPr id="1032" name="Group 1031"/>
            <p:cNvGrpSpPr/>
            <p:nvPr/>
          </p:nvGrpSpPr>
          <p:grpSpPr>
            <a:xfrm>
              <a:off x="5470770" y="4301269"/>
              <a:ext cx="769375" cy="769375"/>
              <a:chOff x="5470770" y="4301269"/>
              <a:chExt cx="769375" cy="769375"/>
            </a:xfrm>
          </p:grpSpPr>
          <p:sp>
            <p:nvSpPr>
              <p:cNvPr id="59" name="Oval 58"/>
              <p:cNvSpPr/>
              <p:nvPr/>
            </p:nvSpPr>
            <p:spPr>
              <a:xfrm>
                <a:off x="5470770" y="4301269"/>
                <a:ext cx="769375" cy="769375"/>
              </a:xfrm>
              <a:prstGeom prst="ellipse">
                <a:avLst/>
              </a:prstGeom>
              <a:solidFill>
                <a:srgbClr val="43CDD9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5" name="Freeform 18" descr="This is an icon of a human being. "/>
              <p:cNvSpPr>
                <a:spLocks noEditPoints="1"/>
              </p:cNvSpPr>
              <p:nvPr/>
            </p:nvSpPr>
            <p:spPr bwMode="auto">
              <a:xfrm>
                <a:off x="5729552" y="4520215"/>
                <a:ext cx="251809" cy="331481"/>
              </a:xfrm>
              <a:custGeom>
                <a:avLst/>
                <a:gdLst>
                  <a:gd name="T0" fmla="*/ 980 w 1559"/>
                  <a:gd name="T1" fmla="*/ 1084 h 2048"/>
                  <a:gd name="T2" fmla="*/ 1202 w 1559"/>
                  <a:gd name="T3" fmla="*/ 678 h 2048"/>
                  <a:gd name="T4" fmla="*/ 1252 w 1559"/>
                  <a:gd name="T5" fmla="*/ 469 h 2048"/>
                  <a:gd name="T6" fmla="*/ 637 w 1559"/>
                  <a:gd name="T7" fmla="*/ 43 h 2048"/>
                  <a:gd name="T8" fmla="*/ 348 w 1559"/>
                  <a:gd name="T9" fmla="*/ 260 h 2048"/>
                  <a:gd name="T10" fmla="*/ 346 w 1559"/>
                  <a:gd name="T11" fmla="*/ 666 h 2048"/>
                  <a:gd name="T12" fmla="*/ 578 w 1559"/>
                  <a:gd name="T13" fmla="*/ 1084 h 2048"/>
                  <a:gd name="T14" fmla="*/ 0 w 1559"/>
                  <a:gd name="T15" fmla="*/ 1646 h 2048"/>
                  <a:gd name="T16" fmla="*/ 46 w 1559"/>
                  <a:gd name="T17" fmla="*/ 2048 h 2048"/>
                  <a:gd name="T18" fmla="*/ 1107 w 1559"/>
                  <a:gd name="T19" fmla="*/ 2048 h 2048"/>
                  <a:gd name="T20" fmla="*/ 1559 w 1559"/>
                  <a:gd name="T21" fmla="*/ 2002 h 2048"/>
                  <a:gd name="T22" fmla="*/ 1253 w 1559"/>
                  <a:gd name="T23" fmla="*/ 1330 h 2048"/>
                  <a:gd name="T24" fmla="*/ 651 w 1559"/>
                  <a:gd name="T25" fmla="*/ 134 h 2048"/>
                  <a:gd name="T26" fmla="*/ 818 w 1559"/>
                  <a:gd name="T27" fmla="*/ 92 h 2048"/>
                  <a:gd name="T28" fmla="*/ 1160 w 1559"/>
                  <a:gd name="T29" fmla="*/ 487 h 2048"/>
                  <a:gd name="T30" fmla="*/ 702 w 1559"/>
                  <a:gd name="T31" fmla="*/ 427 h 2048"/>
                  <a:gd name="T32" fmla="*/ 622 w 1559"/>
                  <a:gd name="T33" fmla="*/ 373 h 2048"/>
                  <a:gd name="T34" fmla="*/ 515 w 1559"/>
                  <a:gd name="T35" fmla="*/ 380 h 2048"/>
                  <a:gd name="T36" fmla="*/ 599 w 1559"/>
                  <a:gd name="T37" fmla="*/ 143 h 2048"/>
                  <a:gd name="T38" fmla="*/ 447 w 1559"/>
                  <a:gd name="T39" fmla="*/ 660 h 2048"/>
                  <a:gd name="T40" fmla="*/ 595 w 1559"/>
                  <a:gd name="T41" fmla="*/ 484 h 2048"/>
                  <a:gd name="T42" fmla="*/ 1016 w 1559"/>
                  <a:gd name="T43" fmla="*/ 519 h 2048"/>
                  <a:gd name="T44" fmla="*/ 1116 w 1559"/>
                  <a:gd name="T45" fmla="*/ 585 h 2048"/>
                  <a:gd name="T46" fmla="*/ 558 w 1559"/>
                  <a:gd name="T47" fmla="*/ 941 h 2048"/>
                  <a:gd name="T48" fmla="*/ 779 w 1559"/>
                  <a:gd name="T49" fmla="*/ 1149 h 2048"/>
                  <a:gd name="T50" fmla="*/ 1028 w 1559"/>
                  <a:gd name="T51" fmla="*/ 1347 h 2048"/>
                  <a:gd name="T52" fmla="*/ 779 w 1559"/>
                  <a:gd name="T53" fmla="*/ 1695 h 2048"/>
                  <a:gd name="T54" fmla="*/ 530 w 1559"/>
                  <a:gd name="T55" fmla="*/ 1347 h 2048"/>
                  <a:gd name="T56" fmla="*/ 1466 w 1559"/>
                  <a:gd name="T57" fmla="*/ 1956 h 2048"/>
                  <a:gd name="T58" fmla="*/ 451 w 1559"/>
                  <a:gd name="T59" fmla="*/ 1956 h 2048"/>
                  <a:gd name="T60" fmla="*/ 92 w 1559"/>
                  <a:gd name="T61" fmla="*/ 1646 h 2048"/>
                  <a:gd name="T62" fmla="*/ 451 w 1559"/>
                  <a:gd name="T63" fmla="*/ 1393 h 2048"/>
                  <a:gd name="T64" fmla="*/ 779 w 1559"/>
                  <a:gd name="T65" fmla="*/ 1787 h 2048"/>
                  <a:gd name="T66" fmla="*/ 861 w 1559"/>
                  <a:gd name="T67" fmla="*/ 1744 h 2048"/>
                  <a:gd name="T68" fmla="*/ 1242 w 1559"/>
                  <a:gd name="T69" fmla="*/ 1422 h 2048"/>
                  <a:gd name="T70" fmla="*/ 1466 w 1559"/>
                  <a:gd name="T71" fmla="*/ 1956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559" h="2048">
                    <a:moveTo>
                      <a:pt x="1253" y="1330"/>
                    </a:moveTo>
                    <a:cubicBezTo>
                      <a:pt x="1251" y="1330"/>
                      <a:pt x="1015" y="1337"/>
                      <a:pt x="980" y="1084"/>
                    </a:cubicBezTo>
                    <a:cubicBezTo>
                      <a:pt x="1019" y="1057"/>
                      <a:pt x="1055" y="1022"/>
                      <a:pt x="1087" y="979"/>
                    </a:cubicBezTo>
                    <a:cubicBezTo>
                      <a:pt x="1148" y="895"/>
                      <a:pt x="1188" y="791"/>
                      <a:pt x="1202" y="678"/>
                    </a:cubicBezTo>
                    <a:cubicBezTo>
                      <a:pt x="1207" y="674"/>
                      <a:pt x="1211" y="668"/>
                      <a:pt x="1214" y="662"/>
                    </a:cubicBezTo>
                    <a:cubicBezTo>
                      <a:pt x="1239" y="601"/>
                      <a:pt x="1252" y="536"/>
                      <a:pt x="1252" y="469"/>
                    </a:cubicBezTo>
                    <a:cubicBezTo>
                      <a:pt x="1252" y="210"/>
                      <a:pt x="1057" y="0"/>
                      <a:pt x="818" y="0"/>
                    </a:cubicBezTo>
                    <a:cubicBezTo>
                      <a:pt x="755" y="0"/>
                      <a:pt x="694" y="14"/>
                      <a:pt x="637" y="43"/>
                    </a:cubicBezTo>
                    <a:cubicBezTo>
                      <a:pt x="615" y="45"/>
                      <a:pt x="594" y="48"/>
                      <a:pt x="573" y="54"/>
                    </a:cubicBezTo>
                    <a:cubicBezTo>
                      <a:pt x="475" y="83"/>
                      <a:pt x="395" y="156"/>
                      <a:pt x="348" y="260"/>
                    </a:cubicBezTo>
                    <a:cubicBezTo>
                      <a:pt x="302" y="361"/>
                      <a:pt x="293" y="480"/>
                      <a:pt x="322" y="595"/>
                    </a:cubicBezTo>
                    <a:cubicBezTo>
                      <a:pt x="328" y="619"/>
                      <a:pt x="336" y="643"/>
                      <a:pt x="346" y="666"/>
                    </a:cubicBezTo>
                    <a:cubicBezTo>
                      <a:pt x="348" y="672"/>
                      <a:pt x="352" y="677"/>
                      <a:pt x="356" y="681"/>
                    </a:cubicBezTo>
                    <a:cubicBezTo>
                      <a:pt x="379" y="858"/>
                      <a:pt x="463" y="1004"/>
                      <a:pt x="578" y="1084"/>
                    </a:cubicBezTo>
                    <a:cubicBezTo>
                      <a:pt x="542" y="1337"/>
                      <a:pt x="307" y="1330"/>
                      <a:pt x="305" y="1330"/>
                    </a:cubicBezTo>
                    <a:cubicBezTo>
                      <a:pt x="136" y="1336"/>
                      <a:pt x="0" y="1475"/>
                      <a:pt x="0" y="1646"/>
                    </a:cubicBezTo>
                    <a:cubicBezTo>
                      <a:pt x="0" y="2002"/>
                      <a:pt x="0" y="2002"/>
                      <a:pt x="0" y="2002"/>
                    </a:cubicBezTo>
                    <a:cubicBezTo>
                      <a:pt x="0" y="2027"/>
                      <a:pt x="20" y="2048"/>
                      <a:pt x="46" y="2048"/>
                    </a:cubicBezTo>
                    <a:cubicBezTo>
                      <a:pt x="451" y="2048"/>
                      <a:pt x="451" y="2048"/>
                      <a:pt x="451" y="2048"/>
                    </a:cubicBezTo>
                    <a:cubicBezTo>
                      <a:pt x="1107" y="2048"/>
                      <a:pt x="1107" y="2048"/>
                      <a:pt x="1107" y="2048"/>
                    </a:cubicBezTo>
                    <a:cubicBezTo>
                      <a:pt x="1512" y="2048"/>
                      <a:pt x="1512" y="2048"/>
                      <a:pt x="1512" y="2048"/>
                    </a:cubicBezTo>
                    <a:cubicBezTo>
                      <a:pt x="1538" y="2048"/>
                      <a:pt x="1559" y="2027"/>
                      <a:pt x="1559" y="2002"/>
                    </a:cubicBezTo>
                    <a:cubicBezTo>
                      <a:pt x="1559" y="1646"/>
                      <a:pt x="1559" y="1646"/>
                      <a:pt x="1559" y="1646"/>
                    </a:cubicBezTo>
                    <a:cubicBezTo>
                      <a:pt x="1558" y="1475"/>
                      <a:pt x="1422" y="1336"/>
                      <a:pt x="1253" y="1330"/>
                    </a:cubicBezTo>
                    <a:close/>
                    <a:moveTo>
                      <a:pt x="599" y="143"/>
                    </a:moveTo>
                    <a:cubicBezTo>
                      <a:pt x="615" y="138"/>
                      <a:pt x="633" y="135"/>
                      <a:pt x="651" y="134"/>
                    </a:cubicBezTo>
                    <a:cubicBezTo>
                      <a:pt x="658" y="134"/>
                      <a:pt x="665" y="132"/>
                      <a:pt x="671" y="129"/>
                    </a:cubicBezTo>
                    <a:cubicBezTo>
                      <a:pt x="717" y="105"/>
                      <a:pt x="767" y="92"/>
                      <a:pt x="818" y="92"/>
                    </a:cubicBezTo>
                    <a:cubicBezTo>
                      <a:pt x="1006" y="92"/>
                      <a:pt x="1160" y="261"/>
                      <a:pt x="1160" y="469"/>
                    </a:cubicBezTo>
                    <a:cubicBezTo>
                      <a:pt x="1160" y="475"/>
                      <a:pt x="1160" y="481"/>
                      <a:pt x="1160" y="487"/>
                    </a:cubicBezTo>
                    <a:cubicBezTo>
                      <a:pt x="1123" y="450"/>
                      <a:pt x="1072" y="427"/>
                      <a:pt x="1016" y="427"/>
                    </a:cubicBezTo>
                    <a:cubicBezTo>
                      <a:pt x="702" y="427"/>
                      <a:pt x="702" y="427"/>
                      <a:pt x="702" y="427"/>
                    </a:cubicBezTo>
                    <a:cubicBezTo>
                      <a:pt x="683" y="427"/>
                      <a:pt x="665" y="421"/>
                      <a:pt x="650" y="410"/>
                    </a:cubicBezTo>
                    <a:cubicBezTo>
                      <a:pt x="638" y="400"/>
                      <a:pt x="628" y="388"/>
                      <a:pt x="622" y="373"/>
                    </a:cubicBezTo>
                    <a:cubicBezTo>
                      <a:pt x="613" y="350"/>
                      <a:pt x="590" y="336"/>
                      <a:pt x="566" y="338"/>
                    </a:cubicBezTo>
                    <a:cubicBezTo>
                      <a:pt x="542" y="339"/>
                      <a:pt x="521" y="356"/>
                      <a:pt x="515" y="380"/>
                    </a:cubicBezTo>
                    <a:cubicBezTo>
                      <a:pt x="497" y="450"/>
                      <a:pt x="460" y="515"/>
                      <a:pt x="410" y="567"/>
                    </a:cubicBezTo>
                    <a:cubicBezTo>
                      <a:pt x="364" y="376"/>
                      <a:pt x="448" y="187"/>
                      <a:pt x="599" y="143"/>
                    </a:cubicBezTo>
                    <a:close/>
                    <a:moveTo>
                      <a:pt x="558" y="941"/>
                    </a:moveTo>
                    <a:cubicBezTo>
                      <a:pt x="498" y="867"/>
                      <a:pt x="459" y="768"/>
                      <a:pt x="447" y="660"/>
                    </a:cubicBezTo>
                    <a:cubicBezTo>
                      <a:pt x="505" y="608"/>
                      <a:pt x="551" y="543"/>
                      <a:pt x="581" y="472"/>
                    </a:cubicBezTo>
                    <a:cubicBezTo>
                      <a:pt x="585" y="476"/>
                      <a:pt x="590" y="480"/>
                      <a:pt x="595" y="484"/>
                    </a:cubicBezTo>
                    <a:cubicBezTo>
                      <a:pt x="626" y="507"/>
                      <a:pt x="663" y="519"/>
                      <a:pt x="702" y="519"/>
                    </a:cubicBezTo>
                    <a:cubicBezTo>
                      <a:pt x="1016" y="519"/>
                      <a:pt x="1016" y="519"/>
                      <a:pt x="1016" y="519"/>
                    </a:cubicBezTo>
                    <a:cubicBezTo>
                      <a:pt x="1060" y="519"/>
                      <a:pt x="1099" y="546"/>
                      <a:pt x="1116" y="584"/>
                    </a:cubicBezTo>
                    <a:cubicBezTo>
                      <a:pt x="1116" y="584"/>
                      <a:pt x="1116" y="585"/>
                      <a:pt x="1116" y="585"/>
                    </a:cubicBezTo>
                    <a:cubicBezTo>
                      <a:pt x="1116" y="845"/>
                      <a:pt x="965" y="1057"/>
                      <a:pt x="779" y="1057"/>
                    </a:cubicBezTo>
                    <a:cubicBezTo>
                      <a:pt x="698" y="1057"/>
                      <a:pt x="620" y="1016"/>
                      <a:pt x="558" y="941"/>
                    </a:cubicBezTo>
                    <a:close/>
                    <a:moveTo>
                      <a:pt x="664" y="1129"/>
                    </a:moveTo>
                    <a:cubicBezTo>
                      <a:pt x="701" y="1142"/>
                      <a:pt x="739" y="1149"/>
                      <a:pt x="779" y="1149"/>
                    </a:cubicBezTo>
                    <a:cubicBezTo>
                      <a:pt x="818" y="1149"/>
                      <a:pt x="857" y="1142"/>
                      <a:pt x="894" y="1129"/>
                    </a:cubicBezTo>
                    <a:cubicBezTo>
                      <a:pt x="911" y="1217"/>
                      <a:pt x="959" y="1294"/>
                      <a:pt x="1028" y="1347"/>
                    </a:cubicBezTo>
                    <a:cubicBezTo>
                      <a:pt x="786" y="1691"/>
                      <a:pt x="786" y="1691"/>
                      <a:pt x="786" y="1691"/>
                    </a:cubicBezTo>
                    <a:cubicBezTo>
                      <a:pt x="784" y="1694"/>
                      <a:pt x="782" y="1695"/>
                      <a:pt x="779" y="1695"/>
                    </a:cubicBezTo>
                    <a:cubicBezTo>
                      <a:pt x="776" y="1695"/>
                      <a:pt x="774" y="1694"/>
                      <a:pt x="773" y="1691"/>
                    </a:cubicBezTo>
                    <a:cubicBezTo>
                      <a:pt x="530" y="1347"/>
                      <a:pt x="530" y="1347"/>
                      <a:pt x="530" y="1347"/>
                    </a:cubicBezTo>
                    <a:cubicBezTo>
                      <a:pt x="599" y="1294"/>
                      <a:pt x="648" y="1217"/>
                      <a:pt x="664" y="1129"/>
                    </a:cubicBezTo>
                    <a:close/>
                    <a:moveTo>
                      <a:pt x="1466" y="1956"/>
                    </a:moveTo>
                    <a:cubicBezTo>
                      <a:pt x="1107" y="1956"/>
                      <a:pt x="1107" y="1956"/>
                      <a:pt x="1107" y="1956"/>
                    </a:cubicBezTo>
                    <a:cubicBezTo>
                      <a:pt x="451" y="1956"/>
                      <a:pt x="451" y="1956"/>
                      <a:pt x="451" y="1956"/>
                    </a:cubicBezTo>
                    <a:cubicBezTo>
                      <a:pt x="92" y="1956"/>
                      <a:pt x="92" y="1956"/>
                      <a:pt x="92" y="1956"/>
                    </a:cubicBezTo>
                    <a:cubicBezTo>
                      <a:pt x="92" y="1646"/>
                      <a:pt x="92" y="1646"/>
                      <a:pt x="92" y="1646"/>
                    </a:cubicBezTo>
                    <a:cubicBezTo>
                      <a:pt x="92" y="1522"/>
                      <a:pt x="192" y="1422"/>
                      <a:pt x="316" y="1422"/>
                    </a:cubicBezTo>
                    <a:cubicBezTo>
                      <a:pt x="318" y="1422"/>
                      <a:pt x="392" y="1420"/>
                      <a:pt x="451" y="1393"/>
                    </a:cubicBezTo>
                    <a:cubicBezTo>
                      <a:pt x="697" y="1744"/>
                      <a:pt x="697" y="1744"/>
                      <a:pt x="697" y="1744"/>
                    </a:cubicBezTo>
                    <a:cubicBezTo>
                      <a:pt x="716" y="1771"/>
                      <a:pt x="746" y="1787"/>
                      <a:pt x="779" y="1787"/>
                    </a:cubicBezTo>
                    <a:cubicBezTo>
                      <a:pt x="779" y="1787"/>
                      <a:pt x="779" y="1787"/>
                      <a:pt x="779" y="1787"/>
                    </a:cubicBezTo>
                    <a:cubicBezTo>
                      <a:pt x="812" y="1787"/>
                      <a:pt x="842" y="1771"/>
                      <a:pt x="861" y="1744"/>
                    </a:cubicBezTo>
                    <a:cubicBezTo>
                      <a:pt x="1108" y="1393"/>
                      <a:pt x="1108" y="1393"/>
                      <a:pt x="1108" y="1393"/>
                    </a:cubicBezTo>
                    <a:cubicBezTo>
                      <a:pt x="1174" y="1422"/>
                      <a:pt x="1240" y="1422"/>
                      <a:pt x="1242" y="1422"/>
                    </a:cubicBezTo>
                    <a:cubicBezTo>
                      <a:pt x="1366" y="1422"/>
                      <a:pt x="1466" y="1522"/>
                      <a:pt x="1466" y="1646"/>
                    </a:cubicBezTo>
                    <a:cubicBezTo>
                      <a:pt x="1466" y="1956"/>
                      <a:pt x="1466" y="1956"/>
                      <a:pt x="1466" y="195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40" name="Rectangle 13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11780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51" name="Chart 5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/>
          <p:nvPr>
            <p:extLst/>
          </p:nvPr>
        </p:nvGraphicFramePr>
        <p:xfrm>
          <a:off x="8004533" y="3564262"/>
          <a:ext cx="3142438" cy="20949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58" name="Oval 5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52682" y="4239788"/>
            <a:ext cx="717777" cy="717777"/>
          </a:xfrm>
          <a:prstGeom prst="ellipse">
            <a:avLst/>
          </a:prstGeom>
          <a:solidFill>
            <a:srgbClr val="BABABA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1" name="Group 60" descr="This is an icon of a chart. "/>
          <p:cNvGrpSpPr/>
          <p:nvPr/>
        </p:nvGrpSpPr>
        <p:grpSpPr>
          <a:xfrm>
            <a:off x="9178091" y="4509010"/>
            <a:ext cx="377200" cy="179334"/>
            <a:chOff x="4254500" y="2100263"/>
            <a:chExt cx="1906588" cy="906463"/>
          </a:xfrm>
        </p:grpSpPr>
        <p:sp>
          <p:nvSpPr>
            <p:cNvPr id="62" name="Freeform 5"/>
            <p:cNvSpPr>
              <a:spLocks noEditPoints="1"/>
            </p:cNvSpPr>
            <p:nvPr/>
          </p:nvSpPr>
          <p:spPr bwMode="auto">
            <a:xfrm>
              <a:off x="4254500" y="2100263"/>
              <a:ext cx="1906588" cy="906463"/>
            </a:xfrm>
            <a:custGeom>
              <a:avLst/>
              <a:gdLst>
                <a:gd name="T0" fmla="*/ 1831 w 2048"/>
                <a:gd name="T1" fmla="*/ 0 h 970"/>
                <a:gd name="T2" fmla="*/ 1613 w 2048"/>
                <a:gd name="T3" fmla="*/ 217 h 970"/>
                <a:gd name="T4" fmla="*/ 1648 w 2048"/>
                <a:gd name="T5" fmla="*/ 336 h 970"/>
                <a:gd name="T6" fmla="*/ 1413 w 2048"/>
                <a:gd name="T7" fmla="*/ 571 h 970"/>
                <a:gd name="T8" fmla="*/ 1295 w 2048"/>
                <a:gd name="T9" fmla="*/ 535 h 970"/>
                <a:gd name="T10" fmla="*/ 1173 w 2048"/>
                <a:gd name="T11" fmla="*/ 573 h 970"/>
                <a:gd name="T12" fmla="*/ 935 w 2048"/>
                <a:gd name="T13" fmla="*/ 336 h 970"/>
                <a:gd name="T14" fmla="*/ 971 w 2048"/>
                <a:gd name="T15" fmla="*/ 217 h 970"/>
                <a:gd name="T16" fmla="*/ 753 w 2048"/>
                <a:gd name="T17" fmla="*/ 0 h 970"/>
                <a:gd name="T18" fmla="*/ 536 w 2048"/>
                <a:gd name="T19" fmla="*/ 217 h 970"/>
                <a:gd name="T20" fmla="*/ 571 w 2048"/>
                <a:gd name="T21" fmla="*/ 336 h 970"/>
                <a:gd name="T22" fmla="*/ 336 w 2048"/>
                <a:gd name="T23" fmla="*/ 571 h 970"/>
                <a:gd name="T24" fmla="*/ 217 w 2048"/>
                <a:gd name="T25" fmla="*/ 535 h 970"/>
                <a:gd name="T26" fmla="*/ 0 w 2048"/>
                <a:gd name="T27" fmla="*/ 753 h 970"/>
                <a:gd name="T28" fmla="*/ 217 w 2048"/>
                <a:gd name="T29" fmla="*/ 970 h 970"/>
                <a:gd name="T30" fmla="*/ 435 w 2048"/>
                <a:gd name="T31" fmla="*/ 753 h 970"/>
                <a:gd name="T32" fmla="*/ 400 w 2048"/>
                <a:gd name="T33" fmla="*/ 634 h 970"/>
                <a:gd name="T34" fmla="*/ 635 w 2048"/>
                <a:gd name="T35" fmla="*/ 399 h 970"/>
                <a:gd name="T36" fmla="*/ 753 w 2048"/>
                <a:gd name="T37" fmla="*/ 435 h 970"/>
                <a:gd name="T38" fmla="*/ 872 w 2048"/>
                <a:gd name="T39" fmla="*/ 399 h 970"/>
                <a:gd name="T40" fmla="*/ 1110 w 2048"/>
                <a:gd name="T41" fmla="*/ 638 h 970"/>
                <a:gd name="T42" fmla="*/ 1077 w 2048"/>
                <a:gd name="T43" fmla="*/ 753 h 970"/>
                <a:gd name="T44" fmla="*/ 1295 w 2048"/>
                <a:gd name="T45" fmla="*/ 970 h 970"/>
                <a:gd name="T46" fmla="*/ 1512 w 2048"/>
                <a:gd name="T47" fmla="*/ 753 h 970"/>
                <a:gd name="T48" fmla="*/ 1477 w 2048"/>
                <a:gd name="T49" fmla="*/ 634 h 970"/>
                <a:gd name="T50" fmla="*/ 1712 w 2048"/>
                <a:gd name="T51" fmla="*/ 399 h 970"/>
                <a:gd name="T52" fmla="*/ 1831 w 2048"/>
                <a:gd name="T53" fmla="*/ 435 h 970"/>
                <a:gd name="T54" fmla="*/ 2048 w 2048"/>
                <a:gd name="T55" fmla="*/ 217 h 970"/>
                <a:gd name="T56" fmla="*/ 1831 w 2048"/>
                <a:gd name="T57" fmla="*/ 0 h 970"/>
                <a:gd name="T58" fmla="*/ 217 w 2048"/>
                <a:gd name="T59" fmla="*/ 880 h 970"/>
                <a:gd name="T60" fmla="*/ 90 w 2048"/>
                <a:gd name="T61" fmla="*/ 753 h 970"/>
                <a:gd name="T62" fmla="*/ 217 w 2048"/>
                <a:gd name="T63" fmla="*/ 625 h 970"/>
                <a:gd name="T64" fmla="*/ 345 w 2048"/>
                <a:gd name="T65" fmla="*/ 753 h 970"/>
                <a:gd name="T66" fmla="*/ 217 w 2048"/>
                <a:gd name="T67" fmla="*/ 880 h 970"/>
                <a:gd name="T68" fmla="*/ 753 w 2048"/>
                <a:gd name="T69" fmla="*/ 345 h 970"/>
                <a:gd name="T70" fmla="*/ 626 w 2048"/>
                <a:gd name="T71" fmla="*/ 217 h 970"/>
                <a:gd name="T72" fmla="*/ 753 w 2048"/>
                <a:gd name="T73" fmla="*/ 90 h 970"/>
                <a:gd name="T74" fmla="*/ 881 w 2048"/>
                <a:gd name="T75" fmla="*/ 217 h 970"/>
                <a:gd name="T76" fmla="*/ 753 w 2048"/>
                <a:gd name="T77" fmla="*/ 345 h 970"/>
                <a:gd name="T78" fmla="*/ 1295 w 2048"/>
                <a:gd name="T79" fmla="*/ 880 h 970"/>
                <a:gd name="T80" fmla="*/ 1167 w 2048"/>
                <a:gd name="T81" fmla="*/ 753 h 970"/>
                <a:gd name="T82" fmla="*/ 1295 w 2048"/>
                <a:gd name="T83" fmla="*/ 625 h 970"/>
                <a:gd name="T84" fmla="*/ 1422 w 2048"/>
                <a:gd name="T85" fmla="*/ 753 h 970"/>
                <a:gd name="T86" fmla="*/ 1295 w 2048"/>
                <a:gd name="T87" fmla="*/ 880 h 970"/>
                <a:gd name="T88" fmla="*/ 1831 w 2048"/>
                <a:gd name="T89" fmla="*/ 345 h 970"/>
                <a:gd name="T90" fmla="*/ 1703 w 2048"/>
                <a:gd name="T91" fmla="*/ 217 h 970"/>
                <a:gd name="T92" fmla="*/ 1831 w 2048"/>
                <a:gd name="T93" fmla="*/ 90 h 970"/>
                <a:gd name="T94" fmla="*/ 1958 w 2048"/>
                <a:gd name="T95" fmla="*/ 217 h 970"/>
                <a:gd name="T96" fmla="*/ 1831 w 2048"/>
                <a:gd name="T97" fmla="*/ 34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48" h="970">
                  <a:moveTo>
                    <a:pt x="1831" y="0"/>
                  </a:moveTo>
                  <a:cubicBezTo>
                    <a:pt x="1711" y="0"/>
                    <a:pt x="1613" y="97"/>
                    <a:pt x="1613" y="217"/>
                  </a:cubicBezTo>
                  <a:cubicBezTo>
                    <a:pt x="1613" y="261"/>
                    <a:pt x="1626" y="302"/>
                    <a:pt x="1648" y="336"/>
                  </a:cubicBezTo>
                  <a:cubicBezTo>
                    <a:pt x="1413" y="571"/>
                    <a:pt x="1413" y="571"/>
                    <a:pt x="1413" y="571"/>
                  </a:cubicBezTo>
                  <a:cubicBezTo>
                    <a:pt x="1379" y="548"/>
                    <a:pt x="1339" y="535"/>
                    <a:pt x="1295" y="535"/>
                  </a:cubicBezTo>
                  <a:cubicBezTo>
                    <a:pt x="1250" y="535"/>
                    <a:pt x="1207" y="549"/>
                    <a:pt x="1173" y="573"/>
                  </a:cubicBezTo>
                  <a:cubicBezTo>
                    <a:pt x="935" y="336"/>
                    <a:pt x="935" y="336"/>
                    <a:pt x="935" y="336"/>
                  </a:cubicBezTo>
                  <a:cubicBezTo>
                    <a:pt x="958" y="302"/>
                    <a:pt x="971" y="261"/>
                    <a:pt x="971" y="217"/>
                  </a:cubicBezTo>
                  <a:cubicBezTo>
                    <a:pt x="971" y="97"/>
                    <a:pt x="873" y="0"/>
                    <a:pt x="753" y="0"/>
                  </a:cubicBezTo>
                  <a:cubicBezTo>
                    <a:pt x="633" y="0"/>
                    <a:pt x="536" y="97"/>
                    <a:pt x="536" y="217"/>
                  </a:cubicBezTo>
                  <a:cubicBezTo>
                    <a:pt x="536" y="261"/>
                    <a:pt x="549" y="302"/>
                    <a:pt x="571" y="336"/>
                  </a:cubicBezTo>
                  <a:cubicBezTo>
                    <a:pt x="336" y="571"/>
                    <a:pt x="336" y="571"/>
                    <a:pt x="336" y="571"/>
                  </a:cubicBezTo>
                  <a:cubicBezTo>
                    <a:pt x="302" y="548"/>
                    <a:pt x="261" y="535"/>
                    <a:pt x="217" y="535"/>
                  </a:cubicBezTo>
                  <a:cubicBezTo>
                    <a:pt x="98" y="535"/>
                    <a:pt x="0" y="633"/>
                    <a:pt x="0" y="753"/>
                  </a:cubicBezTo>
                  <a:cubicBezTo>
                    <a:pt x="0" y="873"/>
                    <a:pt x="98" y="970"/>
                    <a:pt x="217" y="970"/>
                  </a:cubicBezTo>
                  <a:cubicBezTo>
                    <a:pt x="337" y="970"/>
                    <a:pt x="435" y="873"/>
                    <a:pt x="435" y="753"/>
                  </a:cubicBezTo>
                  <a:cubicBezTo>
                    <a:pt x="435" y="709"/>
                    <a:pt x="422" y="668"/>
                    <a:pt x="400" y="634"/>
                  </a:cubicBezTo>
                  <a:cubicBezTo>
                    <a:pt x="635" y="399"/>
                    <a:pt x="635" y="399"/>
                    <a:pt x="635" y="399"/>
                  </a:cubicBezTo>
                  <a:cubicBezTo>
                    <a:pt x="669" y="422"/>
                    <a:pt x="709" y="435"/>
                    <a:pt x="753" y="435"/>
                  </a:cubicBezTo>
                  <a:cubicBezTo>
                    <a:pt x="797" y="435"/>
                    <a:pt x="838" y="422"/>
                    <a:pt x="872" y="399"/>
                  </a:cubicBezTo>
                  <a:cubicBezTo>
                    <a:pt x="1110" y="638"/>
                    <a:pt x="1110" y="638"/>
                    <a:pt x="1110" y="638"/>
                  </a:cubicBezTo>
                  <a:cubicBezTo>
                    <a:pt x="1090" y="671"/>
                    <a:pt x="1077" y="711"/>
                    <a:pt x="1077" y="753"/>
                  </a:cubicBezTo>
                  <a:cubicBezTo>
                    <a:pt x="1077" y="873"/>
                    <a:pt x="1175" y="970"/>
                    <a:pt x="1295" y="970"/>
                  </a:cubicBezTo>
                  <a:cubicBezTo>
                    <a:pt x="1415" y="970"/>
                    <a:pt x="1512" y="873"/>
                    <a:pt x="1512" y="753"/>
                  </a:cubicBezTo>
                  <a:cubicBezTo>
                    <a:pt x="1512" y="709"/>
                    <a:pt x="1499" y="668"/>
                    <a:pt x="1477" y="634"/>
                  </a:cubicBezTo>
                  <a:cubicBezTo>
                    <a:pt x="1712" y="399"/>
                    <a:pt x="1712" y="399"/>
                    <a:pt x="1712" y="399"/>
                  </a:cubicBezTo>
                  <a:cubicBezTo>
                    <a:pt x="1746" y="422"/>
                    <a:pt x="1787" y="435"/>
                    <a:pt x="1831" y="435"/>
                  </a:cubicBezTo>
                  <a:cubicBezTo>
                    <a:pt x="1950" y="435"/>
                    <a:pt x="2048" y="337"/>
                    <a:pt x="2048" y="217"/>
                  </a:cubicBezTo>
                  <a:cubicBezTo>
                    <a:pt x="2048" y="97"/>
                    <a:pt x="1950" y="0"/>
                    <a:pt x="1831" y="0"/>
                  </a:cubicBezTo>
                  <a:close/>
                  <a:moveTo>
                    <a:pt x="217" y="880"/>
                  </a:moveTo>
                  <a:cubicBezTo>
                    <a:pt x="147" y="880"/>
                    <a:pt x="90" y="823"/>
                    <a:pt x="90" y="753"/>
                  </a:cubicBezTo>
                  <a:cubicBezTo>
                    <a:pt x="90" y="682"/>
                    <a:pt x="147" y="625"/>
                    <a:pt x="217" y="625"/>
                  </a:cubicBezTo>
                  <a:cubicBezTo>
                    <a:pt x="288" y="625"/>
                    <a:pt x="345" y="682"/>
                    <a:pt x="345" y="753"/>
                  </a:cubicBezTo>
                  <a:cubicBezTo>
                    <a:pt x="345" y="823"/>
                    <a:pt x="288" y="880"/>
                    <a:pt x="217" y="880"/>
                  </a:cubicBezTo>
                  <a:close/>
                  <a:moveTo>
                    <a:pt x="753" y="345"/>
                  </a:moveTo>
                  <a:cubicBezTo>
                    <a:pt x="683" y="345"/>
                    <a:pt x="626" y="288"/>
                    <a:pt x="626" y="217"/>
                  </a:cubicBezTo>
                  <a:cubicBezTo>
                    <a:pt x="626" y="147"/>
                    <a:pt x="683" y="90"/>
                    <a:pt x="753" y="90"/>
                  </a:cubicBezTo>
                  <a:cubicBezTo>
                    <a:pt x="823" y="90"/>
                    <a:pt x="881" y="147"/>
                    <a:pt x="881" y="217"/>
                  </a:cubicBezTo>
                  <a:cubicBezTo>
                    <a:pt x="881" y="288"/>
                    <a:pt x="823" y="345"/>
                    <a:pt x="753" y="345"/>
                  </a:cubicBezTo>
                  <a:close/>
                  <a:moveTo>
                    <a:pt x="1295" y="880"/>
                  </a:moveTo>
                  <a:cubicBezTo>
                    <a:pt x="1225" y="880"/>
                    <a:pt x="1167" y="823"/>
                    <a:pt x="1167" y="753"/>
                  </a:cubicBezTo>
                  <a:cubicBezTo>
                    <a:pt x="1167" y="682"/>
                    <a:pt x="1225" y="625"/>
                    <a:pt x="1295" y="625"/>
                  </a:cubicBezTo>
                  <a:cubicBezTo>
                    <a:pt x="1365" y="625"/>
                    <a:pt x="1422" y="682"/>
                    <a:pt x="1422" y="753"/>
                  </a:cubicBezTo>
                  <a:cubicBezTo>
                    <a:pt x="1422" y="823"/>
                    <a:pt x="1365" y="880"/>
                    <a:pt x="1295" y="880"/>
                  </a:cubicBezTo>
                  <a:close/>
                  <a:moveTo>
                    <a:pt x="1831" y="345"/>
                  </a:moveTo>
                  <a:cubicBezTo>
                    <a:pt x="1760" y="345"/>
                    <a:pt x="1703" y="288"/>
                    <a:pt x="1703" y="217"/>
                  </a:cubicBezTo>
                  <a:cubicBezTo>
                    <a:pt x="1703" y="147"/>
                    <a:pt x="1760" y="90"/>
                    <a:pt x="1831" y="90"/>
                  </a:cubicBezTo>
                  <a:cubicBezTo>
                    <a:pt x="1901" y="90"/>
                    <a:pt x="1958" y="147"/>
                    <a:pt x="1958" y="217"/>
                  </a:cubicBezTo>
                  <a:cubicBezTo>
                    <a:pt x="1958" y="288"/>
                    <a:pt x="1901" y="345"/>
                    <a:pt x="1831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3" name="Freeform 6"/>
            <p:cNvSpPr>
              <a:spLocks/>
            </p:cNvSpPr>
            <p:nvPr/>
          </p:nvSpPr>
          <p:spPr bwMode="auto">
            <a:xfrm>
              <a:off x="4752975" y="2598738"/>
              <a:ext cx="176213" cy="174625"/>
            </a:xfrm>
            <a:custGeom>
              <a:avLst/>
              <a:gdLst>
                <a:gd name="T0" fmla="*/ 172 w 190"/>
                <a:gd name="T1" fmla="*/ 18 h 186"/>
                <a:gd name="T2" fmla="*/ 109 w 190"/>
                <a:gd name="T3" fmla="*/ 18 h 186"/>
                <a:gd name="T4" fmla="*/ 17 w 190"/>
                <a:gd name="T5" fmla="*/ 109 h 186"/>
                <a:gd name="T6" fmla="*/ 17 w 190"/>
                <a:gd name="T7" fmla="*/ 173 h 186"/>
                <a:gd name="T8" fmla="*/ 49 w 190"/>
                <a:gd name="T9" fmla="*/ 186 h 186"/>
                <a:gd name="T10" fmla="*/ 81 w 190"/>
                <a:gd name="T11" fmla="*/ 173 h 186"/>
                <a:gd name="T12" fmla="*/ 172 w 190"/>
                <a:gd name="T13" fmla="*/ 81 h 186"/>
                <a:gd name="T14" fmla="*/ 172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2" y="18"/>
                  </a:moveTo>
                  <a:cubicBezTo>
                    <a:pt x="155" y="0"/>
                    <a:pt x="126" y="0"/>
                    <a:pt x="109" y="18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0" y="127"/>
                    <a:pt x="0" y="155"/>
                    <a:pt x="17" y="173"/>
                  </a:cubicBezTo>
                  <a:cubicBezTo>
                    <a:pt x="26" y="182"/>
                    <a:pt x="37" y="186"/>
                    <a:pt x="49" y="186"/>
                  </a:cubicBezTo>
                  <a:cubicBezTo>
                    <a:pt x="60" y="186"/>
                    <a:pt x="72" y="182"/>
                    <a:pt x="81" y="17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90" y="64"/>
                    <a:pt x="190" y="35"/>
                    <a:pt x="17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4" name="Freeform 7"/>
            <p:cNvSpPr>
              <a:spLocks/>
            </p:cNvSpPr>
            <p:nvPr/>
          </p:nvSpPr>
          <p:spPr bwMode="auto">
            <a:xfrm>
              <a:off x="5486400" y="2330451"/>
              <a:ext cx="177800" cy="174625"/>
            </a:xfrm>
            <a:custGeom>
              <a:avLst/>
              <a:gdLst>
                <a:gd name="T0" fmla="*/ 173 w 190"/>
                <a:gd name="T1" fmla="*/ 18 h 186"/>
                <a:gd name="T2" fmla="*/ 109 w 190"/>
                <a:gd name="T3" fmla="*/ 18 h 186"/>
                <a:gd name="T4" fmla="*/ 18 w 190"/>
                <a:gd name="T5" fmla="*/ 109 h 186"/>
                <a:gd name="T6" fmla="*/ 18 w 190"/>
                <a:gd name="T7" fmla="*/ 173 h 186"/>
                <a:gd name="T8" fmla="*/ 50 w 190"/>
                <a:gd name="T9" fmla="*/ 186 h 186"/>
                <a:gd name="T10" fmla="*/ 81 w 190"/>
                <a:gd name="T11" fmla="*/ 173 h 186"/>
                <a:gd name="T12" fmla="*/ 173 w 190"/>
                <a:gd name="T13" fmla="*/ 81 h 186"/>
                <a:gd name="T14" fmla="*/ 173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3" y="18"/>
                  </a:moveTo>
                  <a:cubicBezTo>
                    <a:pt x="155" y="0"/>
                    <a:pt x="127" y="0"/>
                    <a:pt x="109" y="18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0" y="127"/>
                    <a:pt x="0" y="155"/>
                    <a:pt x="18" y="173"/>
                  </a:cubicBezTo>
                  <a:cubicBezTo>
                    <a:pt x="27" y="182"/>
                    <a:pt x="38" y="186"/>
                    <a:pt x="50" y="186"/>
                  </a:cubicBezTo>
                  <a:cubicBezTo>
                    <a:pt x="61" y="186"/>
                    <a:pt x="73" y="181"/>
                    <a:pt x="81" y="173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90" y="64"/>
                    <a:pt x="190" y="35"/>
                    <a:pt x="17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35" name="TextBox 134"/>
          <p:cNvSpPr txBox="1"/>
          <p:nvPr/>
        </p:nvSpPr>
        <p:spPr>
          <a:xfrm>
            <a:off x="8235855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4540AC0-E369-4AD9-BBDB-C2E2E1409CDE}"/>
              </a:ext>
            </a:extLst>
          </p:cNvPr>
          <p:cNvSpPr txBox="1"/>
          <p:nvPr/>
        </p:nvSpPr>
        <p:spPr>
          <a:xfrm>
            <a:off x="4756103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C2A804C-860C-42CE-B071-DD567E25871D}"/>
              </a:ext>
            </a:extLst>
          </p:cNvPr>
          <p:cNvSpPr txBox="1"/>
          <p:nvPr/>
        </p:nvSpPr>
        <p:spPr>
          <a:xfrm>
            <a:off x="1276351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</p:spTree>
    <p:extLst>
      <p:ext uri="{BB962C8B-B14F-4D97-AF65-F5344CB8AC3E}">
        <p14:creationId xmlns:p14="http://schemas.microsoft.com/office/powerpoint/2010/main" val="12987592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2"/>
            <a:ext cx="12192000" cy="6857999"/>
          </a:xfrm>
          <a:custGeom>
            <a:avLst/>
            <a:gdLst>
              <a:gd name="connsiteX0" fmla="*/ 0 w 12192000"/>
              <a:gd name="connsiteY0" fmla="*/ 0 h 6857999"/>
              <a:gd name="connsiteX1" fmla="*/ 12192000 w 12192000"/>
              <a:gd name="connsiteY1" fmla="*/ 0 h 6857999"/>
              <a:gd name="connsiteX2" fmla="*/ 12192000 w 12192000"/>
              <a:gd name="connsiteY2" fmla="*/ 6857999 h 6857999"/>
              <a:gd name="connsiteX3" fmla="*/ 0 w 12192000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7999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5" name="Rectangle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0">
            <a:gsLst>
              <a:gs pos="100000">
                <a:srgbClr val="1F2229">
                  <a:alpha val="60000"/>
                </a:srgbClr>
              </a:gs>
              <a:gs pos="20000">
                <a:srgbClr val="1F2229">
                  <a:alpha val="91765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1" name="Group 2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757714" y="1626921"/>
            <a:ext cx="6676572" cy="3604160"/>
            <a:chOff x="2162629" y="1305681"/>
            <a:chExt cx="7866742" cy="4246640"/>
          </a:xfrm>
        </p:grpSpPr>
        <p:sp>
          <p:nvSpPr>
            <p:cNvPr id="17" name="Oval 16"/>
            <p:cNvSpPr/>
            <p:nvPr/>
          </p:nvSpPr>
          <p:spPr>
            <a:xfrm>
              <a:off x="5782715" y="1305681"/>
              <a:ext cx="4246656" cy="4246640"/>
            </a:xfrm>
            <a:prstGeom prst="ellipse">
              <a:avLst/>
            </a:prstGeom>
            <a:solidFill>
              <a:srgbClr val="43CDD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Oval 17"/>
            <p:cNvSpPr/>
            <p:nvPr/>
          </p:nvSpPr>
          <p:spPr>
            <a:xfrm>
              <a:off x="2162629" y="1305681"/>
              <a:ext cx="4246656" cy="4246640"/>
            </a:xfrm>
            <a:prstGeom prst="ellipse">
              <a:avLst/>
            </a:prstGeom>
            <a:solidFill>
              <a:srgbClr val="43CDD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6" name="Oval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456507" y="789512"/>
            <a:ext cx="5278993" cy="5278976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Oval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79010" y="1212017"/>
            <a:ext cx="4433981" cy="4433966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381588" y="3059668"/>
            <a:ext cx="3428824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4800" b="1" dirty="0">
                <a:solidFill>
                  <a:srgbClr val="FFFFFF"/>
                </a:solidFill>
                <a:latin typeface="+mj-lt"/>
              </a:rPr>
              <a:t>THANK YOU</a:t>
            </a:r>
          </a:p>
        </p:txBody>
      </p:sp>
      <p:pic>
        <p:nvPicPr>
          <p:cNvPr id="10" name="Picture 9" descr="This is an icon that reads &quot;24Slides.&quot;">
            <a:hlinkClick r:id="rId3"/>
            <a:extLst>
              <a:ext uri="{FF2B5EF4-FFF2-40B4-BE49-F238E27FC236}">
                <a16:creationId xmlns:a16="http://schemas.microsoft.com/office/drawing/2014/main" id="{E88D3554-2B38-7045-B778-76FB3465B8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1650" y="6336441"/>
            <a:ext cx="1028700" cy="293902"/>
          </a:xfrm>
          <a:prstGeom prst="rect">
            <a:avLst/>
          </a:prstGeom>
          <a:effectLst/>
        </p:spPr>
      </p:pic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10E603A3-B905-4FE4-AF3D-7ABD07598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11</a:t>
            </a:r>
          </a:p>
        </p:txBody>
      </p:sp>
    </p:spTree>
    <p:extLst>
      <p:ext uri="{BB962C8B-B14F-4D97-AF65-F5344CB8AC3E}">
        <p14:creationId xmlns:p14="http://schemas.microsoft.com/office/powerpoint/2010/main" val="33456282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E0AB5-CF2F-BE49-AA92-7470F15A1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592144-EA7D-A141-ADD6-E59D224899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459515"/>
            <a:ext cx="5486400" cy="3657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6D1FCDA-C3B4-C64C-BC2C-6F2D69D7BA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2459515"/>
            <a:ext cx="54864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2680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4274578" y="165381"/>
            <a:ext cx="3642857" cy="67710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4400" b="1" dirty="0">
                <a:solidFill>
                  <a:srgbClr val="30353F"/>
                </a:solidFill>
                <a:latin typeface="Goudy Old Style" panose="02020502050305020303" pitchFamily="18" charset="77"/>
              </a:rPr>
              <a:t>The Ugly Truth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6" y="1180095"/>
            <a:ext cx="7629016" cy="5308573"/>
          </a:xfrm>
          <a:prstGeom prst="rect">
            <a:avLst/>
          </a:prstGeom>
          <a:solidFill>
            <a:srgbClr val="CFCFCF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Leading cause of death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Over 600,000 deaths per year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Over 700,000 heart attacks</a:t>
            </a:r>
          </a:p>
          <a:p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Multifactorial 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  <a:latin typeface="Goudy Old Style" panose="02020502050305020303" pitchFamily="18" charset="77"/>
              </a:rPr>
              <a:t>Diabetes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  <a:latin typeface="Goudy Old Style" panose="02020502050305020303" pitchFamily="18" charset="77"/>
              </a:rPr>
              <a:t>Obesity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  <a:latin typeface="Goudy Old Style" panose="02020502050305020303" pitchFamily="18" charset="77"/>
              </a:rPr>
              <a:t>Diet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  <a:latin typeface="Goudy Old Style" panose="02020502050305020303" pitchFamily="18" charset="77"/>
              </a:rPr>
              <a:t>Sedentary Lifestyle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  <a:latin typeface="Goudy Old Style" panose="02020502050305020303" pitchFamily="18" charset="77"/>
              </a:rPr>
              <a:t>Excessive alcohol consumption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  <a:latin typeface="Goudy Old Style" panose="02020502050305020303" pitchFamily="18" charset="77"/>
              </a:rPr>
              <a:t>Family History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0" dirty="0">
              <a:solidFill>
                <a:schemeClr val="tx1"/>
              </a:solidFill>
              <a:latin typeface="Goudy Old Style" panose="02020502050305020303" pitchFamily="18" charset="77"/>
            </a:endParaRP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CE01102-57CA-814E-8816-DF7F7064FF4C}"/>
              </a:ext>
            </a:extLst>
          </p:cNvPr>
          <p:cNvSpPr txBox="1"/>
          <p:nvPr/>
        </p:nvSpPr>
        <p:spPr>
          <a:xfrm>
            <a:off x="0" y="6488668"/>
            <a:ext cx="17536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Goudy Old Style" panose="02020502050305020303" pitchFamily="18" charset="77"/>
              </a:rPr>
              <a:t>www.cdc.gov</a:t>
            </a:r>
            <a:endParaRPr lang="en-US" sz="1400" dirty="0">
              <a:latin typeface="Goudy Old Style" panose="02020502050305020303" pitchFamily="18" charset="77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7D5FEF-C008-774E-91A7-3544C43E25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7434" y="2134281"/>
            <a:ext cx="4274565" cy="4662164"/>
          </a:xfrm>
          <a:prstGeom prst="rect">
            <a:avLst/>
          </a:prstGeom>
        </p:spPr>
      </p:pic>
      <p:sp>
        <p:nvSpPr>
          <p:cNvPr id="36" name="Freeform 19">
            <a:extLst>
              <a:ext uri="{FF2B5EF4-FFF2-40B4-BE49-F238E27FC236}">
                <a16:creationId xmlns:a16="http://schemas.microsoft.com/office/drawing/2014/main" id="{C6BA1BD5-B1DB-7842-8149-DFD0448ECE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AB6CED7-88C9-8944-B67C-3426BF207932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1556729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4488253" y="165381"/>
            <a:ext cx="3215496" cy="67710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4400" b="1" dirty="0">
                <a:solidFill>
                  <a:srgbClr val="30353F"/>
                </a:solidFill>
                <a:latin typeface="Goudy Old Style" panose="02020502050305020303" pitchFamily="18" charset="77"/>
              </a:rPr>
              <a:t>Our Question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854232"/>
            <a:ext cx="10087448" cy="2289511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What does heart disease look like across the US?</a:t>
            </a:r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53B5C1B-2028-604A-ADBB-5136260CC6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3143743"/>
            <a:ext cx="10087448" cy="3337437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endParaRPr lang="en-US" dirty="0">
              <a:solidFill>
                <a:schemeClr val="tx1"/>
              </a:solidFill>
              <a:latin typeface="Goudy Old Style" panose="02020502050305020303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0413160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5220763" y="165381"/>
            <a:ext cx="1750479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The Data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854232"/>
            <a:ext cx="10087448" cy="2289511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Mortality CSV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Census Data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Google Places for Hospital and Fast Food </a:t>
            </a:r>
          </a:p>
        </p:txBody>
      </p:sp>
      <p:sp>
        <p:nvSpPr>
          <p:cNvPr id="1029" name="Rectangle 10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6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30" name="Group 102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45029" y="3564263"/>
            <a:ext cx="3142438" cy="2094961"/>
            <a:chOff x="1074057" y="3562668"/>
            <a:chExt cx="3368336" cy="2245560"/>
          </a:xfrm>
        </p:grpSpPr>
        <p:graphicFrame>
          <p:nvGraphicFramePr>
            <p:cNvPr id="49" name="Chart 48">
              <a:extLs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GraphicFramePr/>
            <p:nvPr>
              <p:extLst/>
            </p:nvPr>
          </p:nvGraphicFramePr>
          <p:xfrm>
            <a:off x="1074057" y="3562668"/>
            <a:ext cx="3368336" cy="224556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60" name="Oval 59"/>
            <p:cNvSpPr/>
            <p:nvPr/>
          </p:nvSpPr>
          <p:spPr>
            <a:xfrm>
              <a:off x="2131059" y="4314863"/>
              <a:ext cx="769375" cy="769376"/>
            </a:xfrm>
            <a:prstGeom prst="ellipse">
              <a:avLst/>
            </a:prstGeom>
            <a:solidFill>
              <a:srgbClr val="30353F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6" name="Group 65"/>
            <p:cNvGrpSpPr/>
            <p:nvPr/>
          </p:nvGrpSpPr>
          <p:grpSpPr>
            <a:xfrm>
              <a:off x="2329678" y="4593845"/>
              <a:ext cx="372136" cy="211412"/>
              <a:chOff x="3283332" y="3275035"/>
              <a:chExt cx="479215" cy="272245"/>
            </a:xfrm>
          </p:grpSpPr>
          <p:sp>
            <p:nvSpPr>
              <p:cNvPr id="67" name="Freeform 11"/>
              <p:cNvSpPr>
                <a:spLocks noEditPoints="1"/>
              </p:cNvSpPr>
              <p:nvPr/>
            </p:nvSpPr>
            <p:spPr bwMode="auto">
              <a:xfrm>
                <a:off x="3283332" y="3275035"/>
                <a:ext cx="479215" cy="272245"/>
              </a:xfrm>
              <a:custGeom>
                <a:avLst/>
                <a:gdLst>
                  <a:gd name="T0" fmla="*/ 2004 w 2048"/>
                  <a:gd name="T1" fmla="*/ 0 h 1162"/>
                  <a:gd name="T2" fmla="*/ 44 w 2048"/>
                  <a:gd name="T3" fmla="*/ 0 h 1162"/>
                  <a:gd name="T4" fmla="*/ 0 w 2048"/>
                  <a:gd name="T5" fmla="*/ 44 h 1162"/>
                  <a:gd name="T6" fmla="*/ 0 w 2048"/>
                  <a:gd name="T7" fmla="*/ 1118 h 1162"/>
                  <a:gd name="T8" fmla="*/ 44 w 2048"/>
                  <a:gd name="T9" fmla="*/ 1162 h 1162"/>
                  <a:gd name="T10" fmla="*/ 2004 w 2048"/>
                  <a:gd name="T11" fmla="*/ 1162 h 1162"/>
                  <a:gd name="T12" fmla="*/ 2048 w 2048"/>
                  <a:gd name="T13" fmla="*/ 1118 h 1162"/>
                  <a:gd name="T14" fmla="*/ 2048 w 2048"/>
                  <a:gd name="T15" fmla="*/ 44 h 1162"/>
                  <a:gd name="T16" fmla="*/ 2004 w 2048"/>
                  <a:gd name="T17" fmla="*/ 0 h 1162"/>
                  <a:gd name="T18" fmla="*/ 88 w 2048"/>
                  <a:gd name="T19" fmla="*/ 88 h 1162"/>
                  <a:gd name="T20" fmla="*/ 312 w 2048"/>
                  <a:gd name="T21" fmla="*/ 88 h 1162"/>
                  <a:gd name="T22" fmla="*/ 88 w 2048"/>
                  <a:gd name="T23" fmla="*/ 311 h 1162"/>
                  <a:gd name="T24" fmla="*/ 88 w 2048"/>
                  <a:gd name="T25" fmla="*/ 88 h 1162"/>
                  <a:gd name="T26" fmla="*/ 88 w 2048"/>
                  <a:gd name="T27" fmla="*/ 1074 h 1162"/>
                  <a:gd name="T28" fmla="*/ 88 w 2048"/>
                  <a:gd name="T29" fmla="*/ 851 h 1162"/>
                  <a:gd name="T30" fmla="*/ 312 w 2048"/>
                  <a:gd name="T31" fmla="*/ 1074 h 1162"/>
                  <a:gd name="T32" fmla="*/ 88 w 2048"/>
                  <a:gd name="T33" fmla="*/ 1074 h 1162"/>
                  <a:gd name="T34" fmla="*/ 1960 w 2048"/>
                  <a:gd name="T35" fmla="*/ 1074 h 1162"/>
                  <a:gd name="T36" fmla="*/ 1736 w 2048"/>
                  <a:gd name="T37" fmla="*/ 1074 h 1162"/>
                  <a:gd name="T38" fmla="*/ 1960 w 2048"/>
                  <a:gd name="T39" fmla="*/ 851 h 1162"/>
                  <a:gd name="T40" fmla="*/ 1960 w 2048"/>
                  <a:gd name="T41" fmla="*/ 1074 h 1162"/>
                  <a:gd name="T42" fmla="*/ 1960 w 2048"/>
                  <a:gd name="T43" fmla="*/ 762 h 1162"/>
                  <a:gd name="T44" fmla="*/ 1648 w 2048"/>
                  <a:gd name="T45" fmla="*/ 1074 h 1162"/>
                  <a:gd name="T46" fmla="*/ 400 w 2048"/>
                  <a:gd name="T47" fmla="*/ 1074 h 1162"/>
                  <a:gd name="T48" fmla="*/ 88 w 2048"/>
                  <a:gd name="T49" fmla="*/ 762 h 1162"/>
                  <a:gd name="T50" fmla="*/ 88 w 2048"/>
                  <a:gd name="T51" fmla="*/ 400 h 1162"/>
                  <a:gd name="T52" fmla="*/ 400 w 2048"/>
                  <a:gd name="T53" fmla="*/ 88 h 1162"/>
                  <a:gd name="T54" fmla="*/ 1648 w 2048"/>
                  <a:gd name="T55" fmla="*/ 88 h 1162"/>
                  <a:gd name="T56" fmla="*/ 1960 w 2048"/>
                  <a:gd name="T57" fmla="*/ 400 h 1162"/>
                  <a:gd name="T58" fmla="*/ 1960 w 2048"/>
                  <a:gd name="T59" fmla="*/ 762 h 1162"/>
                  <a:gd name="T60" fmla="*/ 1960 w 2048"/>
                  <a:gd name="T61" fmla="*/ 311 h 1162"/>
                  <a:gd name="T62" fmla="*/ 1736 w 2048"/>
                  <a:gd name="T63" fmla="*/ 88 h 1162"/>
                  <a:gd name="T64" fmla="*/ 1960 w 2048"/>
                  <a:gd name="T65" fmla="*/ 88 h 1162"/>
                  <a:gd name="T66" fmla="*/ 1960 w 2048"/>
                  <a:gd name="T67" fmla="*/ 311 h 1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48" h="1162">
                    <a:moveTo>
                      <a:pt x="2004" y="0"/>
                    </a:moveTo>
                    <a:cubicBezTo>
                      <a:pt x="44" y="0"/>
                      <a:pt x="44" y="0"/>
                      <a:pt x="44" y="0"/>
                    </a:cubicBezTo>
                    <a:cubicBezTo>
                      <a:pt x="20" y="0"/>
                      <a:pt x="0" y="19"/>
                      <a:pt x="0" y="44"/>
                    </a:cubicBezTo>
                    <a:cubicBezTo>
                      <a:pt x="0" y="1118"/>
                      <a:pt x="0" y="1118"/>
                      <a:pt x="0" y="1118"/>
                    </a:cubicBezTo>
                    <a:cubicBezTo>
                      <a:pt x="0" y="1143"/>
                      <a:pt x="20" y="1162"/>
                      <a:pt x="44" y="1162"/>
                    </a:cubicBezTo>
                    <a:cubicBezTo>
                      <a:pt x="2004" y="1162"/>
                      <a:pt x="2004" y="1162"/>
                      <a:pt x="2004" y="1162"/>
                    </a:cubicBezTo>
                    <a:cubicBezTo>
                      <a:pt x="2028" y="1162"/>
                      <a:pt x="2048" y="1143"/>
                      <a:pt x="2048" y="1118"/>
                    </a:cubicBezTo>
                    <a:cubicBezTo>
                      <a:pt x="2048" y="44"/>
                      <a:pt x="2048" y="44"/>
                      <a:pt x="2048" y="44"/>
                    </a:cubicBezTo>
                    <a:cubicBezTo>
                      <a:pt x="2048" y="19"/>
                      <a:pt x="2028" y="0"/>
                      <a:pt x="2004" y="0"/>
                    </a:cubicBezTo>
                    <a:close/>
                    <a:moveTo>
                      <a:pt x="88" y="88"/>
                    </a:moveTo>
                    <a:cubicBezTo>
                      <a:pt x="312" y="88"/>
                      <a:pt x="312" y="88"/>
                      <a:pt x="312" y="88"/>
                    </a:cubicBezTo>
                    <a:cubicBezTo>
                      <a:pt x="293" y="202"/>
                      <a:pt x="202" y="292"/>
                      <a:pt x="88" y="311"/>
                    </a:cubicBezTo>
                    <a:lnTo>
                      <a:pt x="88" y="88"/>
                    </a:lnTo>
                    <a:close/>
                    <a:moveTo>
                      <a:pt x="88" y="1074"/>
                    </a:moveTo>
                    <a:cubicBezTo>
                      <a:pt x="88" y="851"/>
                      <a:pt x="88" y="851"/>
                      <a:pt x="88" y="851"/>
                    </a:cubicBezTo>
                    <a:cubicBezTo>
                      <a:pt x="202" y="870"/>
                      <a:pt x="293" y="960"/>
                      <a:pt x="312" y="1074"/>
                    </a:cubicBezTo>
                    <a:lnTo>
                      <a:pt x="88" y="1074"/>
                    </a:lnTo>
                    <a:close/>
                    <a:moveTo>
                      <a:pt x="1960" y="1074"/>
                    </a:moveTo>
                    <a:cubicBezTo>
                      <a:pt x="1736" y="1074"/>
                      <a:pt x="1736" y="1074"/>
                      <a:pt x="1736" y="1074"/>
                    </a:cubicBezTo>
                    <a:cubicBezTo>
                      <a:pt x="1755" y="960"/>
                      <a:pt x="1846" y="870"/>
                      <a:pt x="1960" y="851"/>
                    </a:cubicBezTo>
                    <a:lnTo>
                      <a:pt x="1960" y="1074"/>
                    </a:lnTo>
                    <a:close/>
                    <a:moveTo>
                      <a:pt x="1960" y="762"/>
                    </a:moveTo>
                    <a:cubicBezTo>
                      <a:pt x="1797" y="782"/>
                      <a:pt x="1668" y="911"/>
                      <a:pt x="1648" y="1074"/>
                    </a:cubicBezTo>
                    <a:cubicBezTo>
                      <a:pt x="400" y="1074"/>
                      <a:pt x="400" y="1074"/>
                      <a:pt x="400" y="1074"/>
                    </a:cubicBezTo>
                    <a:cubicBezTo>
                      <a:pt x="380" y="911"/>
                      <a:pt x="251" y="782"/>
                      <a:pt x="88" y="762"/>
                    </a:cubicBezTo>
                    <a:cubicBezTo>
                      <a:pt x="88" y="400"/>
                      <a:pt x="88" y="400"/>
                      <a:pt x="88" y="400"/>
                    </a:cubicBezTo>
                    <a:cubicBezTo>
                      <a:pt x="251" y="380"/>
                      <a:pt x="380" y="251"/>
                      <a:pt x="400" y="88"/>
                    </a:cubicBezTo>
                    <a:cubicBezTo>
                      <a:pt x="1648" y="88"/>
                      <a:pt x="1648" y="88"/>
                      <a:pt x="1648" y="88"/>
                    </a:cubicBezTo>
                    <a:cubicBezTo>
                      <a:pt x="1668" y="251"/>
                      <a:pt x="1797" y="380"/>
                      <a:pt x="1960" y="400"/>
                    </a:cubicBezTo>
                    <a:cubicBezTo>
                      <a:pt x="1960" y="762"/>
                      <a:pt x="1960" y="762"/>
                      <a:pt x="1960" y="762"/>
                    </a:cubicBezTo>
                    <a:close/>
                    <a:moveTo>
                      <a:pt x="1960" y="311"/>
                    </a:moveTo>
                    <a:cubicBezTo>
                      <a:pt x="1846" y="292"/>
                      <a:pt x="1755" y="202"/>
                      <a:pt x="1736" y="88"/>
                    </a:cubicBezTo>
                    <a:cubicBezTo>
                      <a:pt x="1960" y="88"/>
                      <a:pt x="1960" y="88"/>
                      <a:pt x="1960" y="88"/>
                    </a:cubicBezTo>
                    <a:lnTo>
                      <a:pt x="1960" y="31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9" name="Freeform 12" descr="This is an icon of money. "/>
              <p:cNvSpPr>
                <a:spLocks noEditPoints="1"/>
              </p:cNvSpPr>
              <p:nvPr/>
            </p:nvSpPr>
            <p:spPr bwMode="auto">
              <a:xfrm>
                <a:off x="3381245" y="3337126"/>
                <a:ext cx="282594" cy="148859"/>
              </a:xfrm>
              <a:custGeom>
                <a:avLst/>
                <a:gdLst>
                  <a:gd name="T0" fmla="*/ 1169 w 1208"/>
                  <a:gd name="T1" fmla="*/ 127 h 634"/>
                  <a:gd name="T2" fmla="*/ 1081 w 1208"/>
                  <a:gd name="T3" fmla="*/ 39 h 634"/>
                  <a:gd name="T4" fmla="*/ 1041 w 1208"/>
                  <a:gd name="T5" fmla="*/ 0 h 634"/>
                  <a:gd name="T6" fmla="*/ 167 w 1208"/>
                  <a:gd name="T7" fmla="*/ 0 h 634"/>
                  <a:gd name="T8" fmla="*/ 127 w 1208"/>
                  <a:gd name="T9" fmla="*/ 39 h 634"/>
                  <a:gd name="T10" fmla="*/ 39 w 1208"/>
                  <a:gd name="T11" fmla="*/ 127 h 634"/>
                  <a:gd name="T12" fmla="*/ 0 w 1208"/>
                  <a:gd name="T13" fmla="*/ 167 h 634"/>
                  <a:gd name="T14" fmla="*/ 0 w 1208"/>
                  <a:gd name="T15" fmla="*/ 467 h 634"/>
                  <a:gd name="T16" fmla="*/ 39 w 1208"/>
                  <a:gd name="T17" fmla="*/ 507 h 634"/>
                  <a:gd name="T18" fmla="*/ 127 w 1208"/>
                  <a:gd name="T19" fmla="*/ 595 h 634"/>
                  <a:gd name="T20" fmla="*/ 167 w 1208"/>
                  <a:gd name="T21" fmla="*/ 634 h 634"/>
                  <a:gd name="T22" fmla="*/ 1041 w 1208"/>
                  <a:gd name="T23" fmla="*/ 634 h 634"/>
                  <a:gd name="T24" fmla="*/ 1081 w 1208"/>
                  <a:gd name="T25" fmla="*/ 595 h 634"/>
                  <a:gd name="T26" fmla="*/ 1169 w 1208"/>
                  <a:gd name="T27" fmla="*/ 507 h 634"/>
                  <a:gd name="T28" fmla="*/ 1208 w 1208"/>
                  <a:gd name="T29" fmla="*/ 467 h 634"/>
                  <a:gd name="T30" fmla="*/ 1208 w 1208"/>
                  <a:gd name="T31" fmla="*/ 167 h 634"/>
                  <a:gd name="T32" fmla="*/ 1169 w 1208"/>
                  <a:gd name="T33" fmla="*/ 127 h 634"/>
                  <a:gd name="T34" fmla="*/ 1129 w 1208"/>
                  <a:gd name="T35" fmla="*/ 432 h 634"/>
                  <a:gd name="T36" fmla="*/ 1006 w 1208"/>
                  <a:gd name="T37" fmla="*/ 555 h 634"/>
                  <a:gd name="T38" fmla="*/ 202 w 1208"/>
                  <a:gd name="T39" fmla="*/ 555 h 634"/>
                  <a:gd name="T40" fmla="*/ 79 w 1208"/>
                  <a:gd name="T41" fmla="*/ 432 h 634"/>
                  <a:gd name="T42" fmla="*/ 79 w 1208"/>
                  <a:gd name="T43" fmla="*/ 202 h 634"/>
                  <a:gd name="T44" fmla="*/ 202 w 1208"/>
                  <a:gd name="T45" fmla="*/ 79 h 634"/>
                  <a:gd name="T46" fmla="*/ 1006 w 1208"/>
                  <a:gd name="T47" fmla="*/ 79 h 634"/>
                  <a:gd name="T48" fmla="*/ 1129 w 1208"/>
                  <a:gd name="T49" fmla="*/ 202 h 634"/>
                  <a:gd name="T50" fmla="*/ 1129 w 1208"/>
                  <a:gd name="T51" fmla="*/ 432 h 6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208" h="634">
                    <a:moveTo>
                      <a:pt x="1169" y="127"/>
                    </a:moveTo>
                    <a:cubicBezTo>
                      <a:pt x="1120" y="127"/>
                      <a:pt x="1081" y="88"/>
                      <a:pt x="1081" y="39"/>
                    </a:cubicBezTo>
                    <a:cubicBezTo>
                      <a:pt x="1081" y="17"/>
                      <a:pt x="1063" y="0"/>
                      <a:pt x="1041" y="0"/>
                    </a:cubicBezTo>
                    <a:cubicBezTo>
                      <a:pt x="167" y="0"/>
                      <a:pt x="167" y="0"/>
                      <a:pt x="167" y="0"/>
                    </a:cubicBezTo>
                    <a:cubicBezTo>
                      <a:pt x="145" y="0"/>
                      <a:pt x="127" y="17"/>
                      <a:pt x="127" y="39"/>
                    </a:cubicBezTo>
                    <a:cubicBezTo>
                      <a:pt x="127" y="88"/>
                      <a:pt x="88" y="127"/>
                      <a:pt x="39" y="127"/>
                    </a:cubicBezTo>
                    <a:cubicBezTo>
                      <a:pt x="17" y="127"/>
                      <a:pt x="0" y="145"/>
                      <a:pt x="0" y="167"/>
                    </a:cubicBezTo>
                    <a:cubicBezTo>
                      <a:pt x="0" y="467"/>
                      <a:pt x="0" y="467"/>
                      <a:pt x="0" y="467"/>
                    </a:cubicBezTo>
                    <a:cubicBezTo>
                      <a:pt x="0" y="489"/>
                      <a:pt x="17" y="507"/>
                      <a:pt x="39" y="507"/>
                    </a:cubicBezTo>
                    <a:cubicBezTo>
                      <a:pt x="88" y="507"/>
                      <a:pt x="127" y="546"/>
                      <a:pt x="127" y="595"/>
                    </a:cubicBezTo>
                    <a:cubicBezTo>
                      <a:pt x="127" y="617"/>
                      <a:pt x="145" y="634"/>
                      <a:pt x="167" y="634"/>
                    </a:cubicBezTo>
                    <a:cubicBezTo>
                      <a:pt x="1041" y="634"/>
                      <a:pt x="1041" y="634"/>
                      <a:pt x="1041" y="634"/>
                    </a:cubicBezTo>
                    <a:cubicBezTo>
                      <a:pt x="1063" y="634"/>
                      <a:pt x="1081" y="617"/>
                      <a:pt x="1081" y="595"/>
                    </a:cubicBezTo>
                    <a:cubicBezTo>
                      <a:pt x="1081" y="546"/>
                      <a:pt x="1120" y="507"/>
                      <a:pt x="1169" y="507"/>
                    </a:cubicBezTo>
                    <a:cubicBezTo>
                      <a:pt x="1191" y="507"/>
                      <a:pt x="1208" y="489"/>
                      <a:pt x="1208" y="467"/>
                    </a:cubicBezTo>
                    <a:cubicBezTo>
                      <a:pt x="1208" y="167"/>
                      <a:pt x="1208" y="167"/>
                      <a:pt x="1208" y="167"/>
                    </a:cubicBezTo>
                    <a:cubicBezTo>
                      <a:pt x="1208" y="145"/>
                      <a:pt x="1191" y="127"/>
                      <a:pt x="1169" y="127"/>
                    </a:cubicBezTo>
                    <a:close/>
                    <a:moveTo>
                      <a:pt x="1129" y="432"/>
                    </a:moveTo>
                    <a:cubicBezTo>
                      <a:pt x="1069" y="447"/>
                      <a:pt x="1021" y="495"/>
                      <a:pt x="1006" y="555"/>
                    </a:cubicBezTo>
                    <a:cubicBezTo>
                      <a:pt x="202" y="555"/>
                      <a:pt x="202" y="555"/>
                      <a:pt x="202" y="555"/>
                    </a:cubicBezTo>
                    <a:cubicBezTo>
                      <a:pt x="187" y="495"/>
                      <a:pt x="139" y="447"/>
                      <a:pt x="79" y="432"/>
                    </a:cubicBezTo>
                    <a:cubicBezTo>
                      <a:pt x="79" y="202"/>
                      <a:pt x="79" y="202"/>
                      <a:pt x="79" y="202"/>
                    </a:cubicBezTo>
                    <a:cubicBezTo>
                      <a:pt x="139" y="187"/>
                      <a:pt x="187" y="139"/>
                      <a:pt x="202" y="79"/>
                    </a:cubicBezTo>
                    <a:cubicBezTo>
                      <a:pt x="1006" y="79"/>
                      <a:pt x="1006" y="79"/>
                      <a:pt x="1006" y="79"/>
                    </a:cubicBezTo>
                    <a:cubicBezTo>
                      <a:pt x="1021" y="139"/>
                      <a:pt x="1069" y="187"/>
                      <a:pt x="1129" y="202"/>
                    </a:cubicBezTo>
                    <a:cubicBezTo>
                      <a:pt x="1129" y="432"/>
                      <a:pt x="1129" y="432"/>
                      <a:pt x="1129" y="43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1" name="Freeform 13"/>
              <p:cNvSpPr>
                <a:spLocks/>
              </p:cNvSpPr>
              <p:nvPr/>
            </p:nvSpPr>
            <p:spPr bwMode="auto">
              <a:xfrm>
                <a:off x="3464829" y="3368967"/>
                <a:ext cx="32638" cy="85176"/>
              </a:xfrm>
              <a:custGeom>
                <a:avLst/>
                <a:gdLst>
                  <a:gd name="T0" fmla="*/ 99 w 139"/>
                  <a:gd name="T1" fmla="*/ 0 h 364"/>
                  <a:gd name="T2" fmla="*/ 39 w 139"/>
                  <a:gd name="T3" fmla="*/ 0 h 364"/>
                  <a:gd name="T4" fmla="*/ 0 w 139"/>
                  <a:gd name="T5" fmla="*/ 40 h 364"/>
                  <a:gd name="T6" fmla="*/ 39 w 139"/>
                  <a:gd name="T7" fmla="*/ 79 h 364"/>
                  <a:gd name="T8" fmla="*/ 59 w 139"/>
                  <a:gd name="T9" fmla="*/ 79 h 364"/>
                  <a:gd name="T10" fmla="*/ 59 w 139"/>
                  <a:gd name="T11" fmla="*/ 324 h 364"/>
                  <a:gd name="T12" fmla="*/ 99 w 139"/>
                  <a:gd name="T13" fmla="*/ 364 h 364"/>
                  <a:gd name="T14" fmla="*/ 139 w 139"/>
                  <a:gd name="T15" fmla="*/ 324 h 364"/>
                  <a:gd name="T16" fmla="*/ 139 w 139"/>
                  <a:gd name="T17" fmla="*/ 40 h 364"/>
                  <a:gd name="T18" fmla="*/ 99 w 139"/>
                  <a:gd name="T19" fmla="*/ 0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9" h="364">
                    <a:moveTo>
                      <a:pt x="99" y="0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62"/>
                      <a:pt x="18" y="79"/>
                      <a:pt x="39" y="79"/>
                    </a:cubicBezTo>
                    <a:cubicBezTo>
                      <a:pt x="59" y="79"/>
                      <a:pt x="59" y="79"/>
                      <a:pt x="59" y="79"/>
                    </a:cubicBezTo>
                    <a:cubicBezTo>
                      <a:pt x="59" y="324"/>
                      <a:pt x="59" y="324"/>
                      <a:pt x="59" y="324"/>
                    </a:cubicBezTo>
                    <a:cubicBezTo>
                      <a:pt x="59" y="346"/>
                      <a:pt x="77" y="364"/>
                      <a:pt x="99" y="364"/>
                    </a:cubicBezTo>
                    <a:cubicBezTo>
                      <a:pt x="121" y="364"/>
                      <a:pt x="139" y="346"/>
                      <a:pt x="139" y="324"/>
                    </a:cubicBezTo>
                    <a:cubicBezTo>
                      <a:pt x="139" y="40"/>
                      <a:pt x="139" y="40"/>
                      <a:pt x="139" y="40"/>
                    </a:cubicBezTo>
                    <a:cubicBezTo>
                      <a:pt x="139" y="18"/>
                      <a:pt x="121" y="0"/>
                      <a:pt x="9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2" name="Freeform 14"/>
              <p:cNvSpPr>
                <a:spLocks noEditPoints="1"/>
              </p:cNvSpPr>
              <p:nvPr/>
            </p:nvSpPr>
            <p:spPr bwMode="auto">
              <a:xfrm>
                <a:off x="3518959" y="3368967"/>
                <a:ext cx="61295" cy="85176"/>
              </a:xfrm>
              <a:custGeom>
                <a:avLst/>
                <a:gdLst>
                  <a:gd name="T0" fmla="*/ 222 w 262"/>
                  <a:gd name="T1" fmla="*/ 0 h 364"/>
                  <a:gd name="T2" fmla="*/ 40 w 262"/>
                  <a:gd name="T3" fmla="*/ 0 h 364"/>
                  <a:gd name="T4" fmla="*/ 0 w 262"/>
                  <a:gd name="T5" fmla="*/ 40 h 364"/>
                  <a:gd name="T6" fmla="*/ 0 w 262"/>
                  <a:gd name="T7" fmla="*/ 324 h 364"/>
                  <a:gd name="T8" fmla="*/ 40 w 262"/>
                  <a:gd name="T9" fmla="*/ 364 h 364"/>
                  <a:gd name="T10" fmla="*/ 222 w 262"/>
                  <a:gd name="T11" fmla="*/ 364 h 364"/>
                  <a:gd name="T12" fmla="*/ 262 w 262"/>
                  <a:gd name="T13" fmla="*/ 324 h 364"/>
                  <a:gd name="T14" fmla="*/ 262 w 262"/>
                  <a:gd name="T15" fmla="*/ 40 h 364"/>
                  <a:gd name="T16" fmla="*/ 222 w 262"/>
                  <a:gd name="T17" fmla="*/ 0 h 364"/>
                  <a:gd name="T18" fmla="*/ 183 w 262"/>
                  <a:gd name="T19" fmla="*/ 285 h 364"/>
                  <a:gd name="T20" fmla="*/ 80 w 262"/>
                  <a:gd name="T21" fmla="*/ 285 h 364"/>
                  <a:gd name="T22" fmla="*/ 80 w 262"/>
                  <a:gd name="T23" fmla="*/ 79 h 364"/>
                  <a:gd name="T24" fmla="*/ 183 w 262"/>
                  <a:gd name="T25" fmla="*/ 79 h 364"/>
                  <a:gd name="T26" fmla="*/ 183 w 262"/>
                  <a:gd name="T27" fmla="*/ 285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62" h="364">
                    <a:moveTo>
                      <a:pt x="222" y="0"/>
                    </a:moveTo>
                    <a:cubicBezTo>
                      <a:pt x="40" y="0"/>
                      <a:pt x="40" y="0"/>
                      <a:pt x="40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324"/>
                      <a:pt x="0" y="324"/>
                      <a:pt x="0" y="324"/>
                    </a:cubicBezTo>
                    <a:cubicBezTo>
                      <a:pt x="0" y="346"/>
                      <a:pt x="18" y="364"/>
                      <a:pt x="40" y="364"/>
                    </a:cubicBezTo>
                    <a:cubicBezTo>
                      <a:pt x="222" y="364"/>
                      <a:pt x="222" y="364"/>
                      <a:pt x="222" y="364"/>
                    </a:cubicBezTo>
                    <a:cubicBezTo>
                      <a:pt x="244" y="364"/>
                      <a:pt x="262" y="346"/>
                      <a:pt x="262" y="324"/>
                    </a:cubicBezTo>
                    <a:cubicBezTo>
                      <a:pt x="262" y="40"/>
                      <a:pt x="262" y="40"/>
                      <a:pt x="262" y="40"/>
                    </a:cubicBezTo>
                    <a:cubicBezTo>
                      <a:pt x="262" y="18"/>
                      <a:pt x="244" y="0"/>
                      <a:pt x="222" y="0"/>
                    </a:cubicBezTo>
                    <a:close/>
                    <a:moveTo>
                      <a:pt x="183" y="285"/>
                    </a:moveTo>
                    <a:cubicBezTo>
                      <a:pt x="80" y="285"/>
                      <a:pt x="80" y="285"/>
                      <a:pt x="80" y="285"/>
                    </a:cubicBezTo>
                    <a:cubicBezTo>
                      <a:pt x="80" y="79"/>
                      <a:pt x="80" y="79"/>
                      <a:pt x="80" y="79"/>
                    </a:cubicBezTo>
                    <a:cubicBezTo>
                      <a:pt x="183" y="79"/>
                      <a:pt x="183" y="79"/>
                      <a:pt x="183" y="79"/>
                    </a:cubicBezTo>
                    <a:lnTo>
                      <a:pt x="183" y="28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39" name="Rectangle 1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32029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34" name="Group 103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524782" y="3564262"/>
            <a:ext cx="3142438" cy="2094961"/>
            <a:chOff x="4411831" y="3562667"/>
            <a:chExt cx="3368336" cy="2245560"/>
          </a:xfrm>
        </p:grpSpPr>
        <p:graphicFrame>
          <p:nvGraphicFramePr>
            <p:cNvPr id="50" name="Chart 49"/>
            <p:cNvGraphicFramePr/>
            <p:nvPr>
              <p:extLst/>
            </p:nvPr>
          </p:nvGraphicFramePr>
          <p:xfrm>
            <a:off x="4411831" y="3562667"/>
            <a:ext cx="3368336" cy="224556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grpSp>
          <p:nvGrpSpPr>
            <p:cNvPr id="1032" name="Group 1031"/>
            <p:cNvGrpSpPr/>
            <p:nvPr/>
          </p:nvGrpSpPr>
          <p:grpSpPr>
            <a:xfrm>
              <a:off x="5470770" y="4301269"/>
              <a:ext cx="769375" cy="769375"/>
              <a:chOff x="5470770" y="4301269"/>
              <a:chExt cx="769375" cy="769375"/>
            </a:xfrm>
          </p:grpSpPr>
          <p:sp>
            <p:nvSpPr>
              <p:cNvPr id="59" name="Oval 58"/>
              <p:cNvSpPr/>
              <p:nvPr/>
            </p:nvSpPr>
            <p:spPr>
              <a:xfrm>
                <a:off x="5470770" y="4301269"/>
                <a:ext cx="769375" cy="769375"/>
              </a:xfrm>
              <a:prstGeom prst="ellipse">
                <a:avLst/>
              </a:prstGeom>
              <a:solidFill>
                <a:srgbClr val="43CDD9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5" name="Freeform 18" descr="This is an icon of a human being. "/>
              <p:cNvSpPr>
                <a:spLocks noEditPoints="1"/>
              </p:cNvSpPr>
              <p:nvPr/>
            </p:nvSpPr>
            <p:spPr bwMode="auto">
              <a:xfrm>
                <a:off x="5729552" y="4520215"/>
                <a:ext cx="251809" cy="331481"/>
              </a:xfrm>
              <a:custGeom>
                <a:avLst/>
                <a:gdLst>
                  <a:gd name="T0" fmla="*/ 980 w 1559"/>
                  <a:gd name="T1" fmla="*/ 1084 h 2048"/>
                  <a:gd name="T2" fmla="*/ 1202 w 1559"/>
                  <a:gd name="T3" fmla="*/ 678 h 2048"/>
                  <a:gd name="T4" fmla="*/ 1252 w 1559"/>
                  <a:gd name="T5" fmla="*/ 469 h 2048"/>
                  <a:gd name="T6" fmla="*/ 637 w 1559"/>
                  <a:gd name="T7" fmla="*/ 43 h 2048"/>
                  <a:gd name="T8" fmla="*/ 348 w 1559"/>
                  <a:gd name="T9" fmla="*/ 260 h 2048"/>
                  <a:gd name="T10" fmla="*/ 346 w 1559"/>
                  <a:gd name="T11" fmla="*/ 666 h 2048"/>
                  <a:gd name="T12" fmla="*/ 578 w 1559"/>
                  <a:gd name="T13" fmla="*/ 1084 h 2048"/>
                  <a:gd name="T14" fmla="*/ 0 w 1559"/>
                  <a:gd name="T15" fmla="*/ 1646 h 2048"/>
                  <a:gd name="T16" fmla="*/ 46 w 1559"/>
                  <a:gd name="T17" fmla="*/ 2048 h 2048"/>
                  <a:gd name="T18" fmla="*/ 1107 w 1559"/>
                  <a:gd name="T19" fmla="*/ 2048 h 2048"/>
                  <a:gd name="T20" fmla="*/ 1559 w 1559"/>
                  <a:gd name="T21" fmla="*/ 2002 h 2048"/>
                  <a:gd name="T22" fmla="*/ 1253 w 1559"/>
                  <a:gd name="T23" fmla="*/ 1330 h 2048"/>
                  <a:gd name="T24" fmla="*/ 651 w 1559"/>
                  <a:gd name="T25" fmla="*/ 134 h 2048"/>
                  <a:gd name="T26" fmla="*/ 818 w 1559"/>
                  <a:gd name="T27" fmla="*/ 92 h 2048"/>
                  <a:gd name="T28" fmla="*/ 1160 w 1559"/>
                  <a:gd name="T29" fmla="*/ 487 h 2048"/>
                  <a:gd name="T30" fmla="*/ 702 w 1559"/>
                  <a:gd name="T31" fmla="*/ 427 h 2048"/>
                  <a:gd name="T32" fmla="*/ 622 w 1559"/>
                  <a:gd name="T33" fmla="*/ 373 h 2048"/>
                  <a:gd name="T34" fmla="*/ 515 w 1559"/>
                  <a:gd name="T35" fmla="*/ 380 h 2048"/>
                  <a:gd name="T36" fmla="*/ 599 w 1559"/>
                  <a:gd name="T37" fmla="*/ 143 h 2048"/>
                  <a:gd name="T38" fmla="*/ 447 w 1559"/>
                  <a:gd name="T39" fmla="*/ 660 h 2048"/>
                  <a:gd name="T40" fmla="*/ 595 w 1559"/>
                  <a:gd name="T41" fmla="*/ 484 h 2048"/>
                  <a:gd name="T42" fmla="*/ 1016 w 1559"/>
                  <a:gd name="T43" fmla="*/ 519 h 2048"/>
                  <a:gd name="T44" fmla="*/ 1116 w 1559"/>
                  <a:gd name="T45" fmla="*/ 585 h 2048"/>
                  <a:gd name="T46" fmla="*/ 558 w 1559"/>
                  <a:gd name="T47" fmla="*/ 941 h 2048"/>
                  <a:gd name="T48" fmla="*/ 779 w 1559"/>
                  <a:gd name="T49" fmla="*/ 1149 h 2048"/>
                  <a:gd name="T50" fmla="*/ 1028 w 1559"/>
                  <a:gd name="T51" fmla="*/ 1347 h 2048"/>
                  <a:gd name="T52" fmla="*/ 779 w 1559"/>
                  <a:gd name="T53" fmla="*/ 1695 h 2048"/>
                  <a:gd name="T54" fmla="*/ 530 w 1559"/>
                  <a:gd name="T55" fmla="*/ 1347 h 2048"/>
                  <a:gd name="T56" fmla="*/ 1466 w 1559"/>
                  <a:gd name="T57" fmla="*/ 1956 h 2048"/>
                  <a:gd name="T58" fmla="*/ 451 w 1559"/>
                  <a:gd name="T59" fmla="*/ 1956 h 2048"/>
                  <a:gd name="T60" fmla="*/ 92 w 1559"/>
                  <a:gd name="T61" fmla="*/ 1646 h 2048"/>
                  <a:gd name="T62" fmla="*/ 451 w 1559"/>
                  <a:gd name="T63" fmla="*/ 1393 h 2048"/>
                  <a:gd name="T64" fmla="*/ 779 w 1559"/>
                  <a:gd name="T65" fmla="*/ 1787 h 2048"/>
                  <a:gd name="T66" fmla="*/ 861 w 1559"/>
                  <a:gd name="T67" fmla="*/ 1744 h 2048"/>
                  <a:gd name="T68" fmla="*/ 1242 w 1559"/>
                  <a:gd name="T69" fmla="*/ 1422 h 2048"/>
                  <a:gd name="T70" fmla="*/ 1466 w 1559"/>
                  <a:gd name="T71" fmla="*/ 1956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559" h="2048">
                    <a:moveTo>
                      <a:pt x="1253" y="1330"/>
                    </a:moveTo>
                    <a:cubicBezTo>
                      <a:pt x="1251" y="1330"/>
                      <a:pt x="1015" y="1337"/>
                      <a:pt x="980" y="1084"/>
                    </a:cubicBezTo>
                    <a:cubicBezTo>
                      <a:pt x="1019" y="1057"/>
                      <a:pt x="1055" y="1022"/>
                      <a:pt x="1087" y="979"/>
                    </a:cubicBezTo>
                    <a:cubicBezTo>
                      <a:pt x="1148" y="895"/>
                      <a:pt x="1188" y="791"/>
                      <a:pt x="1202" y="678"/>
                    </a:cubicBezTo>
                    <a:cubicBezTo>
                      <a:pt x="1207" y="674"/>
                      <a:pt x="1211" y="668"/>
                      <a:pt x="1214" y="662"/>
                    </a:cubicBezTo>
                    <a:cubicBezTo>
                      <a:pt x="1239" y="601"/>
                      <a:pt x="1252" y="536"/>
                      <a:pt x="1252" y="469"/>
                    </a:cubicBezTo>
                    <a:cubicBezTo>
                      <a:pt x="1252" y="210"/>
                      <a:pt x="1057" y="0"/>
                      <a:pt x="818" y="0"/>
                    </a:cubicBezTo>
                    <a:cubicBezTo>
                      <a:pt x="755" y="0"/>
                      <a:pt x="694" y="14"/>
                      <a:pt x="637" y="43"/>
                    </a:cubicBezTo>
                    <a:cubicBezTo>
                      <a:pt x="615" y="45"/>
                      <a:pt x="594" y="48"/>
                      <a:pt x="573" y="54"/>
                    </a:cubicBezTo>
                    <a:cubicBezTo>
                      <a:pt x="475" y="83"/>
                      <a:pt x="395" y="156"/>
                      <a:pt x="348" y="260"/>
                    </a:cubicBezTo>
                    <a:cubicBezTo>
                      <a:pt x="302" y="361"/>
                      <a:pt x="293" y="480"/>
                      <a:pt x="322" y="595"/>
                    </a:cubicBezTo>
                    <a:cubicBezTo>
                      <a:pt x="328" y="619"/>
                      <a:pt x="336" y="643"/>
                      <a:pt x="346" y="666"/>
                    </a:cubicBezTo>
                    <a:cubicBezTo>
                      <a:pt x="348" y="672"/>
                      <a:pt x="352" y="677"/>
                      <a:pt x="356" y="681"/>
                    </a:cubicBezTo>
                    <a:cubicBezTo>
                      <a:pt x="379" y="858"/>
                      <a:pt x="463" y="1004"/>
                      <a:pt x="578" y="1084"/>
                    </a:cubicBezTo>
                    <a:cubicBezTo>
                      <a:pt x="542" y="1337"/>
                      <a:pt x="307" y="1330"/>
                      <a:pt x="305" y="1330"/>
                    </a:cubicBezTo>
                    <a:cubicBezTo>
                      <a:pt x="136" y="1336"/>
                      <a:pt x="0" y="1475"/>
                      <a:pt x="0" y="1646"/>
                    </a:cubicBezTo>
                    <a:cubicBezTo>
                      <a:pt x="0" y="2002"/>
                      <a:pt x="0" y="2002"/>
                      <a:pt x="0" y="2002"/>
                    </a:cubicBezTo>
                    <a:cubicBezTo>
                      <a:pt x="0" y="2027"/>
                      <a:pt x="20" y="2048"/>
                      <a:pt x="46" y="2048"/>
                    </a:cubicBezTo>
                    <a:cubicBezTo>
                      <a:pt x="451" y="2048"/>
                      <a:pt x="451" y="2048"/>
                      <a:pt x="451" y="2048"/>
                    </a:cubicBezTo>
                    <a:cubicBezTo>
                      <a:pt x="1107" y="2048"/>
                      <a:pt x="1107" y="2048"/>
                      <a:pt x="1107" y="2048"/>
                    </a:cubicBezTo>
                    <a:cubicBezTo>
                      <a:pt x="1512" y="2048"/>
                      <a:pt x="1512" y="2048"/>
                      <a:pt x="1512" y="2048"/>
                    </a:cubicBezTo>
                    <a:cubicBezTo>
                      <a:pt x="1538" y="2048"/>
                      <a:pt x="1559" y="2027"/>
                      <a:pt x="1559" y="2002"/>
                    </a:cubicBezTo>
                    <a:cubicBezTo>
                      <a:pt x="1559" y="1646"/>
                      <a:pt x="1559" y="1646"/>
                      <a:pt x="1559" y="1646"/>
                    </a:cubicBezTo>
                    <a:cubicBezTo>
                      <a:pt x="1558" y="1475"/>
                      <a:pt x="1422" y="1336"/>
                      <a:pt x="1253" y="1330"/>
                    </a:cubicBezTo>
                    <a:close/>
                    <a:moveTo>
                      <a:pt x="599" y="143"/>
                    </a:moveTo>
                    <a:cubicBezTo>
                      <a:pt x="615" y="138"/>
                      <a:pt x="633" y="135"/>
                      <a:pt x="651" y="134"/>
                    </a:cubicBezTo>
                    <a:cubicBezTo>
                      <a:pt x="658" y="134"/>
                      <a:pt x="665" y="132"/>
                      <a:pt x="671" y="129"/>
                    </a:cubicBezTo>
                    <a:cubicBezTo>
                      <a:pt x="717" y="105"/>
                      <a:pt x="767" y="92"/>
                      <a:pt x="818" y="92"/>
                    </a:cubicBezTo>
                    <a:cubicBezTo>
                      <a:pt x="1006" y="92"/>
                      <a:pt x="1160" y="261"/>
                      <a:pt x="1160" y="469"/>
                    </a:cubicBezTo>
                    <a:cubicBezTo>
                      <a:pt x="1160" y="475"/>
                      <a:pt x="1160" y="481"/>
                      <a:pt x="1160" y="487"/>
                    </a:cubicBezTo>
                    <a:cubicBezTo>
                      <a:pt x="1123" y="450"/>
                      <a:pt x="1072" y="427"/>
                      <a:pt x="1016" y="427"/>
                    </a:cubicBezTo>
                    <a:cubicBezTo>
                      <a:pt x="702" y="427"/>
                      <a:pt x="702" y="427"/>
                      <a:pt x="702" y="427"/>
                    </a:cubicBezTo>
                    <a:cubicBezTo>
                      <a:pt x="683" y="427"/>
                      <a:pt x="665" y="421"/>
                      <a:pt x="650" y="410"/>
                    </a:cubicBezTo>
                    <a:cubicBezTo>
                      <a:pt x="638" y="400"/>
                      <a:pt x="628" y="388"/>
                      <a:pt x="622" y="373"/>
                    </a:cubicBezTo>
                    <a:cubicBezTo>
                      <a:pt x="613" y="350"/>
                      <a:pt x="590" y="336"/>
                      <a:pt x="566" y="338"/>
                    </a:cubicBezTo>
                    <a:cubicBezTo>
                      <a:pt x="542" y="339"/>
                      <a:pt x="521" y="356"/>
                      <a:pt x="515" y="380"/>
                    </a:cubicBezTo>
                    <a:cubicBezTo>
                      <a:pt x="497" y="450"/>
                      <a:pt x="460" y="515"/>
                      <a:pt x="410" y="567"/>
                    </a:cubicBezTo>
                    <a:cubicBezTo>
                      <a:pt x="364" y="376"/>
                      <a:pt x="448" y="187"/>
                      <a:pt x="599" y="143"/>
                    </a:cubicBezTo>
                    <a:close/>
                    <a:moveTo>
                      <a:pt x="558" y="941"/>
                    </a:moveTo>
                    <a:cubicBezTo>
                      <a:pt x="498" y="867"/>
                      <a:pt x="459" y="768"/>
                      <a:pt x="447" y="660"/>
                    </a:cubicBezTo>
                    <a:cubicBezTo>
                      <a:pt x="505" y="608"/>
                      <a:pt x="551" y="543"/>
                      <a:pt x="581" y="472"/>
                    </a:cubicBezTo>
                    <a:cubicBezTo>
                      <a:pt x="585" y="476"/>
                      <a:pt x="590" y="480"/>
                      <a:pt x="595" y="484"/>
                    </a:cubicBezTo>
                    <a:cubicBezTo>
                      <a:pt x="626" y="507"/>
                      <a:pt x="663" y="519"/>
                      <a:pt x="702" y="519"/>
                    </a:cubicBezTo>
                    <a:cubicBezTo>
                      <a:pt x="1016" y="519"/>
                      <a:pt x="1016" y="519"/>
                      <a:pt x="1016" y="519"/>
                    </a:cubicBezTo>
                    <a:cubicBezTo>
                      <a:pt x="1060" y="519"/>
                      <a:pt x="1099" y="546"/>
                      <a:pt x="1116" y="584"/>
                    </a:cubicBezTo>
                    <a:cubicBezTo>
                      <a:pt x="1116" y="584"/>
                      <a:pt x="1116" y="585"/>
                      <a:pt x="1116" y="585"/>
                    </a:cubicBezTo>
                    <a:cubicBezTo>
                      <a:pt x="1116" y="845"/>
                      <a:pt x="965" y="1057"/>
                      <a:pt x="779" y="1057"/>
                    </a:cubicBezTo>
                    <a:cubicBezTo>
                      <a:pt x="698" y="1057"/>
                      <a:pt x="620" y="1016"/>
                      <a:pt x="558" y="941"/>
                    </a:cubicBezTo>
                    <a:close/>
                    <a:moveTo>
                      <a:pt x="664" y="1129"/>
                    </a:moveTo>
                    <a:cubicBezTo>
                      <a:pt x="701" y="1142"/>
                      <a:pt x="739" y="1149"/>
                      <a:pt x="779" y="1149"/>
                    </a:cubicBezTo>
                    <a:cubicBezTo>
                      <a:pt x="818" y="1149"/>
                      <a:pt x="857" y="1142"/>
                      <a:pt x="894" y="1129"/>
                    </a:cubicBezTo>
                    <a:cubicBezTo>
                      <a:pt x="911" y="1217"/>
                      <a:pt x="959" y="1294"/>
                      <a:pt x="1028" y="1347"/>
                    </a:cubicBezTo>
                    <a:cubicBezTo>
                      <a:pt x="786" y="1691"/>
                      <a:pt x="786" y="1691"/>
                      <a:pt x="786" y="1691"/>
                    </a:cubicBezTo>
                    <a:cubicBezTo>
                      <a:pt x="784" y="1694"/>
                      <a:pt x="782" y="1695"/>
                      <a:pt x="779" y="1695"/>
                    </a:cubicBezTo>
                    <a:cubicBezTo>
                      <a:pt x="776" y="1695"/>
                      <a:pt x="774" y="1694"/>
                      <a:pt x="773" y="1691"/>
                    </a:cubicBezTo>
                    <a:cubicBezTo>
                      <a:pt x="530" y="1347"/>
                      <a:pt x="530" y="1347"/>
                      <a:pt x="530" y="1347"/>
                    </a:cubicBezTo>
                    <a:cubicBezTo>
                      <a:pt x="599" y="1294"/>
                      <a:pt x="648" y="1217"/>
                      <a:pt x="664" y="1129"/>
                    </a:cubicBezTo>
                    <a:close/>
                    <a:moveTo>
                      <a:pt x="1466" y="1956"/>
                    </a:moveTo>
                    <a:cubicBezTo>
                      <a:pt x="1107" y="1956"/>
                      <a:pt x="1107" y="1956"/>
                      <a:pt x="1107" y="1956"/>
                    </a:cubicBezTo>
                    <a:cubicBezTo>
                      <a:pt x="451" y="1956"/>
                      <a:pt x="451" y="1956"/>
                      <a:pt x="451" y="1956"/>
                    </a:cubicBezTo>
                    <a:cubicBezTo>
                      <a:pt x="92" y="1956"/>
                      <a:pt x="92" y="1956"/>
                      <a:pt x="92" y="1956"/>
                    </a:cubicBezTo>
                    <a:cubicBezTo>
                      <a:pt x="92" y="1646"/>
                      <a:pt x="92" y="1646"/>
                      <a:pt x="92" y="1646"/>
                    </a:cubicBezTo>
                    <a:cubicBezTo>
                      <a:pt x="92" y="1522"/>
                      <a:pt x="192" y="1422"/>
                      <a:pt x="316" y="1422"/>
                    </a:cubicBezTo>
                    <a:cubicBezTo>
                      <a:pt x="318" y="1422"/>
                      <a:pt x="392" y="1420"/>
                      <a:pt x="451" y="1393"/>
                    </a:cubicBezTo>
                    <a:cubicBezTo>
                      <a:pt x="697" y="1744"/>
                      <a:pt x="697" y="1744"/>
                      <a:pt x="697" y="1744"/>
                    </a:cubicBezTo>
                    <a:cubicBezTo>
                      <a:pt x="716" y="1771"/>
                      <a:pt x="746" y="1787"/>
                      <a:pt x="779" y="1787"/>
                    </a:cubicBezTo>
                    <a:cubicBezTo>
                      <a:pt x="779" y="1787"/>
                      <a:pt x="779" y="1787"/>
                      <a:pt x="779" y="1787"/>
                    </a:cubicBezTo>
                    <a:cubicBezTo>
                      <a:pt x="812" y="1787"/>
                      <a:pt x="842" y="1771"/>
                      <a:pt x="861" y="1744"/>
                    </a:cubicBezTo>
                    <a:cubicBezTo>
                      <a:pt x="1108" y="1393"/>
                      <a:pt x="1108" y="1393"/>
                      <a:pt x="1108" y="1393"/>
                    </a:cubicBezTo>
                    <a:cubicBezTo>
                      <a:pt x="1174" y="1422"/>
                      <a:pt x="1240" y="1422"/>
                      <a:pt x="1242" y="1422"/>
                    </a:cubicBezTo>
                    <a:cubicBezTo>
                      <a:pt x="1366" y="1422"/>
                      <a:pt x="1466" y="1522"/>
                      <a:pt x="1466" y="1646"/>
                    </a:cubicBezTo>
                    <a:cubicBezTo>
                      <a:pt x="1466" y="1956"/>
                      <a:pt x="1466" y="1956"/>
                      <a:pt x="1466" y="195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40" name="Rectangle 13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11780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51" name="Chart 5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/>
          <p:nvPr>
            <p:extLst/>
          </p:nvPr>
        </p:nvGraphicFramePr>
        <p:xfrm>
          <a:off x="8004533" y="3564262"/>
          <a:ext cx="3142438" cy="20949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58" name="Oval 5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52682" y="4239788"/>
            <a:ext cx="717777" cy="717777"/>
          </a:xfrm>
          <a:prstGeom prst="ellipse">
            <a:avLst/>
          </a:prstGeom>
          <a:solidFill>
            <a:srgbClr val="BABABA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1" name="Group 60" descr="This is an icon of a chart. "/>
          <p:cNvGrpSpPr/>
          <p:nvPr/>
        </p:nvGrpSpPr>
        <p:grpSpPr>
          <a:xfrm>
            <a:off x="9178091" y="4509010"/>
            <a:ext cx="377200" cy="179334"/>
            <a:chOff x="4254500" y="2100263"/>
            <a:chExt cx="1906588" cy="906463"/>
          </a:xfrm>
        </p:grpSpPr>
        <p:sp>
          <p:nvSpPr>
            <p:cNvPr id="62" name="Freeform 5"/>
            <p:cNvSpPr>
              <a:spLocks noEditPoints="1"/>
            </p:cNvSpPr>
            <p:nvPr/>
          </p:nvSpPr>
          <p:spPr bwMode="auto">
            <a:xfrm>
              <a:off x="4254500" y="2100263"/>
              <a:ext cx="1906588" cy="906463"/>
            </a:xfrm>
            <a:custGeom>
              <a:avLst/>
              <a:gdLst>
                <a:gd name="T0" fmla="*/ 1831 w 2048"/>
                <a:gd name="T1" fmla="*/ 0 h 970"/>
                <a:gd name="T2" fmla="*/ 1613 w 2048"/>
                <a:gd name="T3" fmla="*/ 217 h 970"/>
                <a:gd name="T4" fmla="*/ 1648 w 2048"/>
                <a:gd name="T5" fmla="*/ 336 h 970"/>
                <a:gd name="T6" fmla="*/ 1413 w 2048"/>
                <a:gd name="T7" fmla="*/ 571 h 970"/>
                <a:gd name="T8" fmla="*/ 1295 w 2048"/>
                <a:gd name="T9" fmla="*/ 535 h 970"/>
                <a:gd name="T10" fmla="*/ 1173 w 2048"/>
                <a:gd name="T11" fmla="*/ 573 h 970"/>
                <a:gd name="T12" fmla="*/ 935 w 2048"/>
                <a:gd name="T13" fmla="*/ 336 h 970"/>
                <a:gd name="T14" fmla="*/ 971 w 2048"/>
                <a:gd name="T15" fmla="*/ 217 h 970"/>
                <a:gd name="T16" fmla="*/ 753 w 2048"/>
                <a:gd name="T17" fmla="*/ 0 h 970"/>
                <a:gd name="T18" fmla="*/ 536 w 2048"/>
                <a:gd name="T19" fmla="*/ 217 h 970"/>
                <a:gd name="T20" fmla="*/ 571 w 2048"/>
                <a:gd name="T21" fmla="*/ 336 h 970"/>
                <a:gd name="T22" fmla="*/ 336 w 2048"/>
                <a:gd name="T23" fmla="*/ 571 h 970"/>
                <a:gd name="T24" fmla="*/ 217 w 2048"/>
                <a:gd name="T25" fmla="*/ 535 h 970"/>
                <a:gd name="T26" fmla="*/ 0 w 2048"/>
                <a:gd name="T27" fmla="*/ 753 h 970"/>
                <a:gd name="T28" fmla="*/ 217 w 2048"/>
                <a:gd name="T29" fmla="*/ 970 h 970"/>
                <a:gd name="T30" fmla="*/ 435 w 2048"/>
                <a:gd name="T31" fmla="*/ 753 h 970"/>
                <a:gd name="T32" fmla="*/ 400 w 2048"/>
                <a:gd name="T33" fmla="*/ 634 h 970"/>
                <a:gd name="T34" fmla="*/ 635 w 2048"/>
                <a:gd name="T35" fmla="*/ 399 h 970"/>
                <a:gd name="T36" fmla="*/ 753 w 2048"/>
                <a:gd name="T37" fmla="*/ 435 h 970"/>
                <a:gd name="T38" fmla="*/ 872 w 2048"/>
                <a:gd name="T39" fmla="*/ 399 h 970"/>
                <a:gd name="T40" fmla="*/ 1110 w 2048"/>
                <a:gd name="T41" fmla="*/ 638 h 970"/>
                <a:gd name="T42" fmla="*/ 1077 w 2048"/>
                <a:gd name="T43" fmla="*/ 753 h 970"/>
                <a:gd name="T44" fmla="*/ 1295 w 2048"/>
                <a:gd name="T45" fmla="*/ 970 h 970"/>
                <a:gd name="T46" fmla="*/ 1512 w 2048"/>
                <a:gd name="T47" fmla="*/ 753 h 970"/>
                <a:gd name="T48" fmla="*/ 1477 w 2048"/>
                <a:gd name="T49" fmla="*/ 634 h 970"/>
                <a:gd name="T50" fmla="*/ 1712 w 2048"/>
                <a:gd name="T51" fmla="*/ 399 h 970"/>
                <a:gd name="T52" fmla="*/ 1831 w 2048"/>
                <a:gd name="T53" fmla="*/ 435 h 970"/>
                <a:gd name="T54" fmla="*/ 2048 w 2048"/>
                <a:gd name="T55" fmla="*/ 217 h 970"/>
                <a:gd name="T56" fmla="*/ 1831 w 2048"/>
                <a:gd name="T57" fmla="*/ 0 h 970"/>
                <a:gd name="T58" fmla="*/ 217 w 2048"/>
                <a:gd name="T59" fmla="*/ 880 h 970"/>
                <a:gd name="T60" fmla="*/ 90 w 2048"/>
                <a:gd name="T61" fmla="*/ 753 h 970"/>
                <a:gd name="T62" fmla="*/ 217 w 2048"/>
                <a:gd name="T63" fmla="*/ 625 h 970"/>
                <a:gd name="T64" fmla="*/ 345 w 2048"/>
                <a:gd name="T65" fmla="*/ 753 h 970"/>
                <a:gd name="T66" fmla="*/ 217 w 2048"/>
                <a:gd name="T67" fmla="*/ 880 h 970"/>
                <a:gd name="T68" fmla="*/ 753 w 2048"/>
                <a:gd name="T69" fmla="*/ 345 h 970"/>
                <a:gd name="T70" fmla="*/ 626 w 2048"/>
                <a:gd name="T71" fmla="*/ 217 h 970"/>
                <a:gd name="T72" fmla="*/ 753 w 2048"/>
                <a:gd name="T73" fmla="*/ 90 h 970"/>
                <a:gd name="T74" fmla="*/ 881 w 2048"/>
                <a:gd name="T75" fmla="*/ 217 h 970"/>
                <a:gd name="T76" fmla="*/ 753 w 2048"/>
                <a:gd name="T77" fmla="*/ 345 h 970"/>
                <a:gd name="T78" fmla="*/ 1295 w 2048"/>
                <a:gd name="T79" fmla="*/ 880 h 970"/>
                <a:gd name="T80" fmla="*/ 1167 w 2048"/>
                <a:gd name="T81" fmla="*/ 753 h 970"/>
                <a:gd name="T82" fmla="*/ 1295 w 2048"/>
                <a:gd name="T83" fmla="*/ 625 h 970"/>
                <a:gd name="T84" fmla="*/ 1422 w 2048"/>
                <a:gd name="T85" fmla="*/ 753 h 970"/>
                <a:gd name="T86" fmla="*/ 1295 w 2048"/>
                <a:gd name="T87" fmla="*/ 880 h 970"/>
                <a:gd name="T88" fmla="*/ 1831 w 2048"/>
                <a:gd name="T89" fmla="*/ 345 h 970"/>
                <a:gd name="T90" fmla="*/ 1703 w 2048"/>
                <a:gd name="T91" fmla="*/ 217 h 970"/>
                <a:gd name="T92" fmla="*/ 1831 w 2048"/>
                <a:gd name="T93" fmla="*/ 90 h 970"/>
                <a:gd name="T94" fmla="*/ 1958 w 2048"/>
                <a:gd name="T95" fmla="*/ 217 h 970"/>
                <a:gd name="T96" fmla="*/ 1831 w 2048"/>
                <a:gd name="T97" fmla="*/ 34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48" h="970">
                  <a:moveTo>
                    <a:pt x="1831" y="0"/>
                  </a:moveTo>
                  <a:cubicBezTo>
                    <a:pt x="1711" y="0"/>
                    <a:pt x="1613" y="97"/>
                    <a:pt x="1613" y="217"/>
                  </a:cubicBezTo>
                  <a:cubicBezTo>
                    <a:pt x="1613" y="261"/>
                    <a:pt x="1626" y="302"/>
                    <a:pt x="1648" y="336"/>
                  </a:cubicBezTo>
                  <a:cubicBezTo>
                    <a:pt x="1413" y="571"/>
                    <a:pt x="1413" y="571"/>
                    <a:pt x="1413" y="571"/>
                  </a:cubicBezTo>
                  <a:cubicBezTo>
                    <a:pt x="1379" y="548"/>
                    <a:pt x="1339" y="535"/>
                    <a:pt x="1295" y="535"/>
                  </a:cubicBezTo>
                  <a:cubicBezTo>
                    <a:pt x="1250" y="535"/>
                    <a:pt x="1207" y="549"/>
                    <a:pt x="1173" y="573"/>
                  </a:cubicBezTo>
                  <a:cubicBezTo>
                    <a:pt x="935" y="336"/>
                    <a:pt x="935" y="336"/>
                    <a:pt x="935" y="336"/>
                  </a:cubicBezTo>
                  <a:cubicBezTo>
                    <a:pt x="958" y="302"/>
                    <a:pt x="971" y="261"/>
                    <a:pt x="971" y="217"/>
                  </a:cubicBezTo>
                  <a:cubicBezTo>
                    <a:pt x="971" y="97"/>
                    <a:pt x="873" y="0"/>
                    <a:pt x="753" y="0"/>
                  </a:cubicBezTo>
                  <a:cubicBezTo>
                    <a:pt x="633" y="0"/>
                    <a:pt x="536" y="97"/>
                    <a:pt x="536" y="217"/>
                  </a:cubicBezTo>
                  <a:cubicBezTo>
                    <a:pt x="536" y="261"/>
                    <a:pt x="549" y="302"/>
                    <a:pt x="571" y="336"/>
                  </a:cubicBezTo>
                  <a:cubicBezTo>
                    <a:pt x="336" y="571"/>
                    <a:pt x="336" y="571"/>
                    <a:pt x="336" y="571"/>
                  </a:cubicBezTo>
                  <a:cubicBezTo>
                    <a:pt x="302" y="548"/>
                    <a:pt x="261" y="535"/>
                    <a:pt x="217" y="535"/>
                  </a:cubicBezTo>
                  <a:cubicBezTo>
                    <a:pt x="98" y="535"/>
                    <a:pt x="0" y="633"/>
                    <a:pt x="0" y="753"/>
                  </a:cubicBezTo>
                  <a:cubicBezTo>
                    <a:pt x="0" y="873"/>
                    <a:pt x="98" y="970"/>
                    <a:pt x="217" y="970"/>
                  </a:cubicBezTo>
                  <a:cubicBezTo>
                    <a:pt x="337" y="970"/>
                    <a:pt x="435" y="873"/>
                    <a:pt x="435" y="753"/>
                  </a:cubicBezTo>
                  <a:cubicBezTo>
                    <a:pt x="435" y="709"/>
                    <a:pt x="422" y="668"/>
                    <a:pt x="400" y="634"/>
                  </a:cubicBezTo>
                  <a:cubicBezTo>
                    <a:pt x="635" y="399"/>
                    <a:pt x="635" y="399"/>
                    <a:pt x="635" y="399"/>
                  </a:cubicBezTo>
                  <a:cubicBezTo>
                    <a:pt x="669" y="422"/>
                    <a:pt x="709" y="435"/>
                    <a:pt x="753" y="435"/>
                  </a:cubicBezTo>
                  <a:cubicBezTo>
                    <a:pt x="797" y="435"/>
                    <a:pt x="838" y="422"/>
                    <a:pt x="872" y="399"/>
                  </a:cubicBezTo>
                  <a:cubicBezTo>
                    <a:pt x="1110" y="638"/>
                    <a:pt x="1110" y="638"/>
                    <a:pt x="1110" y="638"/>
                  </a:cubicBezTo>
                  <a:cubicBezTo>
                    <a:pt x="1090" y="671"/>
                    <a:pt x="1077" y="711"/>
                    <a:pt x="1077" y="753"/>
                  </a:cubicBezTo>
                  <a:cubicBezTo>
                    <a:pt x="1077" y="873"/>
                    <a:pt x="1175" y="970"/>
                    <a:pt x="1295" y="970"/>
                  </a:cubicBezTo>
                  <a:cubicBezTo>
                    <a:pt x="1415" y="970"/>
                    <a:pt x="1512" y="873"/>
                    <a:pt x="1512" y="753"/>
                  </a:cubicBezTo>
                  <a:cubicBezTo>
                    <a:pt x="1512" y="709"/>
                    <a:pt x="1499" y="668"/>
                    <a:pt x="1477" y="634"/>
                  </a:cubicBezTo>
                  <a:cubicBezTo>
                    <a:pt x="1712" y="399"/>
                    <a:pt x="1712" y="399"/>
                    <a:pt x="1712" y="399"/>
                  </a:cubicBezTo>
                  <a:cubicBezTo>
                    <a:pt x="1746" y="422"/>
                    <a:pt x="1787" y="435"/>
                    <a:pt x="1831" y="435"/>
                  </a:cubicBezTo>
                  <a:cubicBezTo>
                    <a:pt x="1950" y="435"/>
                    <a:pt x="2048" y="337"/>
                    <a:pt x="2048" y="217"/>
                  </a:cubicBezTo>
                  <a:cubicBezTo>
                    <a:pt x="2048" y="97"/>
                    <a:pt x="1950" y="0"/>
                    <a:pt x="1831" y="0"/>
                  </a:cubicBezTo>
                  <a:close/>
                  <a:moveTo>
                    <a:pt x="217" y="880"/>
                  </a:moveTo>
                  <a:cubicBezTo>
                    <a:pt x="147" y="880"/>
                    <a:pt x="90" y="823"/>
                    <a:pt x="90" y="753"/>
                  </a:cubicBezTo>
                  <a:cubicBezTo>
                    <a:pt x="90" y="682"/>
                    <a:pt x="147" y="625"/>
                    <a:pt x="217" y="625"/>
                  </a:cubicBezTo>
                  <a:cubicBezTo>
                    <a:pt x="288" y="625"/>
                    <a:pt x="345" y="682"/>
                    <a:pt x="345" y="753"/>
                  </a:cubicBezTo>
                  <a:cubicBezTo>
                    <a:pt x="345" y="823"/>
                    <a:pt x="288" y="880"/>
                    <a:pt x="217" y="880"/>
                  </a:cubicBezTo>
                  <a:close/>
                  <a:moveTo>
                    <a:pt x="753" y="345"/>
                  </a:moveTo>
                  <a:cubicBezTo>
                    <a:pt x="683" y="345"/>
                    <a:pt x="626" y="288"/>
                    <a:pt x="626" y="217"/>
                  </a:cubicBezTo>
                  <a:cubicBezTo>
                    <a:pt x="626" y="147"/>
                    <a:pt x="683" y="90"/>
                    <a:pt x="753" y="90"/>
                  </a:cubicBezTo>
                  <a:cubicBezTo>
                    <a:pt x="823" y="90"/>
                    <a:pt x="881" y="147"/>
                    <a:pt x="881" y="217"/>
                  </a:cubicBezTo>
                  <a:cubicBezTo>
                    <a:pt x="881" y="288"/>
                    <a:pt x="823" y="345"/>
                    <a:pt x="753" y="345"/>
                  </a:cubicBezTo>
                  <a:close/>
                  <a:moveTo>
                    <a:pt x="1295" y="880"/>
                  </a:moveTo>
                  <a:cubicBezTo>
                    <a:pt x="1225" y="880"/>
                    <a:pt x="1167" y="823"/>
                    <a:pt x="1167" y="753"/>
                  </a:cubicBezTo>
                  <a:cubicBezTo>
                    <a:pt x="1167" y="682"/>
                    <a:pt x="1225" y="625"/>
                    <a:pt x="1295" y="625"/>
                  </a:cubicBezTo>
                  <a:cubicBezTo>
                    <a:pt x="1365" y="625"/>
                    <a:pt x="1422" y="682"/>
                    <a:pt x="1422" y="753"/>
                  </a:cubicBezTo>
                  <a:cubicBezTo>
                    <a:pt x="1422" y="823"/>
                    <a:pt x="1365" y="880"/>
                    <a:pt x="1295" y="880"/>
                  </a:cubicBezTo>
                  <a:close/>
                  <a:moveTo>
                    <a:pt x="1831" y="345"/>
                  </a:moveTo>
                  <a:cubicBezTo>
                    <a:pt x="1760" y="345"/>
                    <a:pt x="1703" y="288"/>
                    <a:pt x="1703" y="217"/>
                  </a:cubicBezTo>
                  <a:cubicBezTo>
                    <a:pt x="1703" y="147"/>
                    <a:pt x="1760" y="90"/>
                    <a:pt x="1831" y="90"/>
                  </a:cubicBezTo>
                  <a:cubicBezTo>
                    <a:pt x="1901" y="90"/>
                    <a:pt x="1958" y="147"/>
                    <a:pt x="1958" y="217"/>
                  </a:cubicBezTo>
                  <a:cubicBezTo>
                    <a:pt x="1958" y="288"/>
                    <a:pt x="1901" y="345"/>
                    <a:pt x="1831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3" name="Freeform 6"/>
            <p:cNvSpPr>
              <a:spLocks/>
            </p:cNvSpPr>
            <p:nvPr/>
          </p:nvSpPr>
          <p:spPr bwMode="auto">
            <a:xfrm>
              <a:off x="4752975" y="2598738"/>
              <a:ext cx="176213" cy="174625"/>
            </a:xfrm>
            <a:custGeom>
              <a:avLst/>
              <a:gdLst>
                <a:gd name="T0" fmla="*/ 172 w 190"/>
                <a:gd name="T1" fmla="*/ 18 h 186"/>
                <a:gd name="T2" fmla="*/ 109 w 190"/>
                <a:gd name="T3" fmla="*/ 18 h 186"/>
                <a:gd name="T4" fmla="*/ 17 w 190"/>
                <a:gd name="T5" fmla="*/ 109 h 186"/>
                <a:gd name="T6" fmla="*/ 17 w 190"/>
                <a:gd name="T7" fmla="*/ 173 h 186"/>
                <a:gd name="T8" fmla="*/ 49 w 190"/>
                <a:gd name="T9" fmla="*/ 186 h 186"/>
                <a:gd name="T10" fmla="*/ 81 w 190"/>
                <a:gd name="T11" fmla="*/ 173 h 186"/>
                <a:gd name="T12" fmla="*/ 172 w 190"/>
                <a:gd name="T13" fmla="*/ 81 h 186"/>
                <a:gd name="T14" fmla="*/ 172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2" y="18"/>
                  </a:moveTo>
                  <a:cubicBezTo>
                    <a:pt x="155" y="0"/>
                    <a:pt x="126" y="0"/>
                    <a:pt x="109" y="18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0" y="127"/>
                    <a:pt x="0" y="155"/>
                    <a:pt x="17" y="173"/>
                  </a:cubicBezTo>
                  <a:cubicBezTo>
                    <a:pt x="26" y="182"/>
                    <a:pt x="37" y="186"/>
                    <a:pt x="49" y="186"/>
                  </a:cubicBezTo>
                  <a:cubicBezTo>
                    <a:pt x="60" y="186"/>
                    <a:pt x="72" y="182"/>
                    <a:pt x="81" y="17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90" y="64"/>
                    <a:pt x="190" y="35"/>
                    <a:pt x="17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4" name="Freeform 7"/>
            <p:cNvSpPr>
              <a:spLocks/>
            </p:cNvSpPr>
            <p:nvPr/>
          </p:nvSpPr>
          <p:spPr bwMode="auto">
            <a:xfrm>
              <a:off x="5486400" y="2330451"/>
              <a:ext cx="177800" cy="174625"/>
            </a:xfrm>
            <a:custGeom>
              <a:avLst/>
              <a:gdLst>
                <a:gd name="T0" fmla="*/ 173 w 190"/>
                <a:gd name="T1" fmla="*/ 18 h 186"/>
                <a:gd name="T2" fmla="*/ 109 w 190"/>
                <a:gd name="T3" fmla="*/ 18 h 186"/>
                <a:gd name="T4" fmla="*/ 18 w 190"/>
                <a:gd name="T5" fmla="*/ 109 h 186"/>
                <a:gd name="T6" fmla="*/ 18 w 190"/>
                <a:gd name="T7" fmla="*/ 173 h 186"/>
                <a:gd name="T8" fmla="*/ 50 w 190"/>
                <a:gd name="T9" fmla="*/ 186 h 186"/>
                <a:gd name="T10" fmla="*/ 81 w 190"/>
                <a:gd name="T11" fmla="*/ 173 h 186"/>
                <a:gd name="T12" fmla="*/ 173 w 190"/>
                <a:gd name="T13" fmla="*/ 81 h 186"/>
                <a:gd name="T14" fmla="*/ 173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3" y="18"/>
                  </a:moveTo>
                  <a:cubicBezTo>
                    <a:pt x="155" y="0"/>
                    <a:pt x="127" y="0"/>
                    <a:pt x="109" y="18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0" y="127"/>
                    <a:pt x="0" y="155"/>
                    <a:pt x="18" y="173"/>
                  </a:cubicBezTo>
                  <a:cubicBezTo>
                    <a:pt x="27" y="182"/>
                    <a:pt x="38" y="186"/>
                    <a:pt x="50" y="186"/>
                  </a:cubicBezTo>
                  <a:cubicBezTo>
                    <a:pt x="61" y="186"/>
                    <a:pt x="73" y="181"/>
                    <a:pt x="81" y="173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90" y="64"/>
                    <a:pt x="190" y="35"/>
                    <a:pt x="17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35" name="TextBox 134"/>
          <p:cNvSpPr txBox="1"/>
          <p:nvPr/>
        </p:nvSpPr>
        <p:spPr>
          <a:xfrm>
            <a:off x="8235855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4540AC0-E369-4AD9-BBDB-C2E2E1409CDE}"/>
              </a:ext>
            </a:extLst>
          </p:cNvPr>
          <p:cNvSpPr txBox="1"/>
          <p:nvPr/>
        </p:nvSpPr>
        <p:spPr>
          <a:xfrm>
            <a:off x="4756103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C2A804C-860C-42CE-B071-DD567E25871D}"/>
              </a:ext>
            </a:extLst>
          </p:cNvPr>
          <p:cNvSpPr txBox="1"/>
          <p:nvPr/>
        </p:nvSpPr>
        <p:spPr>
          <a:xfrm>
            <a:off x="1276351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</p:spTree>
    <p:extLst>
      <p:ext uri="{BB962C8B-B14F-4D97-AF65-F5344CB8AC3E}">
        <p14:creationId xmlns:p14="http://schemas.microsoft.com/office/powerpoint/2010/main" val="25180175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4255757" y="165381"/>
            <a:ext cx="368049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The Data Cleaning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854232"/>
            <a:ext cx="10087448" cy="2289511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91" name="Chart 90" descr="This is a chart."/>
          <p:cNvGraphicFramePr/>
          <p:nvPr>
            <p:extLst/>
          </p:nvPr>
        </p:nvGraphicFramePr>
        <p:xfrm>
          <a:off x="1156607" y="1001198"/>
          <a:ext cx="9878784" cy="21285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29" name="Rectangle 10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6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30" name="Group 102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45029" y="3564263"/>
            <a:ext cx="3142438" cy="2094961"/>
            <a:chOff x="1074057" y="3562668"/>
            <a:chExt cx="3368336" cy="2245560"/>
          </a:xfrm>
        </p:grpSpPr>
        <p:graphicFrame>
          <p:nvGraphicFramePr>
            <p:cNvPr id="49" name="Chart 48">
              <a:extLs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GraphicFramePr/>
            <p:nvPr>
              <p:extLst/>
            </p:nvPr>
          </p:nvGraphicFramePr>
          <p:xfrm>
            <a:off x="1074057" y="3562668"/>
            <a:ext cx="3368336" cy="224556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60" name="Oval 59"/>
            <p:cNvSpPr/>
            <p:nvPr/>
          </p:nvSpPr>
          <p:spPr>
            <a:xfrm>
              <a:off x="2131059" y="4314863"/>
              <a:ext cx="769375" cy="769376"/>
            </a:xfrm>
            <a:prstGeom prst="ellipse">
              <a:avLst/>
            </a:prstGeom>
            <a:solidFill>
              <a:srgbClr val="30353F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6" name="Group 65"/>
            <p:cNvGrpSpPr/>
            <p:nvPr/>
          </p:nvGrpSpPr>
          <p:grpSpPr>
            <a:xfrm>
              <a:off x="2329678" y="4593845"/>
              <a:ext cx="372136" cy="211412"/>
              <a:chOff x="3283332" y="3275035"/>
              <a:chExt cx="479215" cy="272245"/>
            </a:xfrm>
          </p:grpSpPr>
          <p:sp>
            <p:nvSpPr>
              <p:cNvPr id="67" name="Freeform 11"/>
              <p:cNvSpPr>
                <a:spLocks noEditPoints="1"/>
              </p:cNvSpPr>
              <p:nvPr/>
            </p:nvSpPr>
            <p:spPr bwMode="auto">
              <a:xfrm>
                <a:off x="3283332" y="3275035"/>
                <a:ext cx="479215" cy="272245"/>
              </a:xfrm>
              <a:custGeom>
                <a:avLst/>
                <a:gdLst>
                  <a:gd name="T0" fmla="*/ 2004 w 2048"/>
                  <a:gd name="T1" fmla="*/ 0 h 1162"/>
                  <a:gd name="T2" fmla="*/ 44 w 2048"/>
                  <a:gd name="T3" fmla="*/ 0 h 1162"/>
                  <a:gd name="T4" fmla="*/ 0 w 2048"/>
                  <a:gd name="T5" fmla="*/ 44 h 1162"/>
                  <a:gd name="T6" fmla="*/ 0 w 2048"/>
                  <a:gd name="T7" fmla="*/ 1118 h 1162"/>
                  <a:gd name="T8" fmla="*/ 44 w 2048"/>
                  <a:gd name="T9" fmla="*/ 1162 h 1162"/>
                  <a:gd name="T10" fmla="*/ 2004 w 2048"/>
                  <a:gd name="T11" fmla="*/ 1162 h 1162"/>
                  <a:gd name="T12" fmla="*/ 2048 w 2048"/>
                  <a:gd name="T13" fmla="*/ 1118 h 1162"/>
                  <a:gd name="T14" fmla="*/ 2048 w 2048"/>
                  <a:gd name="T15" fmla="*/ 44 h 1162"/>
                  <a:gd name="T16" fmla="*/ 2004 w 2048"/>
                  <a:gd name="T17" fmla="*/ 0 h 1162"/>
                  <a:gd name="T18" fmla="*/ 88 w 2048"/>
                  <a:gd name="T19" fmla="*/ 88 h 1162"/>
                  <a:gd name="T20" fmla="*/ 312 w 2048"/>
                  <a:gd name="T21" fmla="*/ 88 h 1162"/>
                  <a:gd name="T22" fmla="*/ 88 w 2048"/>
                  <a:gd name="T23" fmla="*/ 311 h 1162"/>
                  <a:gd name="T24" fmla="*/ 88 w 2048"/>
                  <a:gd name="T25" fmla="*/ 88 h 1162"/>
                  <a:gd name="T26" fmla="*/ 88 w 2048"/>
                  <a:gd name="T27" fmla="*/ 1074 h 1162"/>
                  <a:gd name="T28" fmla="*/ 88 w 2048"/>
                  <a:gd name="T29" fmla="*/ 851 h 1162"/>
                  <a:gd name="T30" fmla="*/ 312 w 2048"/>
                  <a:gd name="T31" fmla="*/ 1074 h 1162"/>
                  <a:gd name="T32" fmla="*/ 88 w 2048"/>
                  <a:gd name="T33" fmla="*/ 1074 h 1162"/>
                  <a:gd name="T34" fmla="*/ 1960 w 2048"/>
                  <a:gd name="T35" fmla="*/ 1074 h 1162"/>
                  <a:gd name="T36" fmla="*/ 1736 w 2048"/>
                  <a:gd name="T37" fmla="*/ 1074 h 1162"/>
                  <a:gd name="T38" fmla="*/ 1960 w 2048"/>
                  <a:gd name="T39" fmla="*/ 851 h 1162"/>
                  <a:gd name="T40" fmla="*/ 1960 w 2048"/>
                  <a:gd name="T41" fmla="*/ 1074 h 1162"/>
                  <a:gd name="T42" fmla="*/ 1960 w 2048"/>
                  <a:gd name="T43" fmla="*/ 762 h 1162"/>
                  <a:gd name="T44" fmla="*/ 1648 w 2048"/>
                  <a:gd name="T45" fmla="*/ 1074 h 1162"/>
                  <a:gd name="T46" fmla="*/ 400 w 2048"/>
                  <a:gd name="T47" fmla="*/ 1074 h 1162"/>
                  <a:gd name="T48" fmla="*/ 88 w 2048"/>
                  <a:gd name="T49" fmla="*/ 762 h 1162"/>
                  <a:gd name="T50" fmla="*/ 88 w 2048"/>
                  <a:gd name="T51" fmla="*/ 400 h 1162"/>
                  <a:gd name="T52" fmla="*/ 400 w 2048"/>
                  <a:gd name="T53" fmla="*/ 88 h 1162"/>
                  <a:gd name="T54" fmla="*/ 1648 w 2048"/>
                  <a:gd name="T55" fmla="*/ 88 h 1162"/>
                  <a:gd name="T56" fmla="*/ 1960 w 2048"/>
                  <a:gd name="T57" fmla="*/ 400 h 1162"/>
                  <a:gd name="T58" fmla="*/ 1960 w 2048"/>
                  <a:gd name="T59" fmla="*/ 762 h 1162"/>
                  <a:gd name="T60" fmla="*/ 1960 w 2048"/>
                  <a:gd name="T61" fmla="*/ 311 h 1162"/>
                  <a:gd name="T62" fmla="*/ 1736 w 2048"/>
                  <a:gd name="T63" fmla="*/ 88 h 1162"/>
                  <a:gd name="T64" fmla="*/ 1960 w 2048"/>
                  <a:gd name="T65" fmla="*/ 88 h 1162"/>
                  <a:gd name="T66" fmla="*/ 1960 w 2048"/>
                  <a:gd name="T67" fmla="*/ 311 h 1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48" h="1162">
                    <a:moveTo>
                      <a:pt x="2004" y="0"/>
                    </a:moveTo>
                    <a:cubicBezTo>
                      <a:pt x="44" y="0"/>
                      <a:pt x="44" y="0"/>
                      <a:pt x="44" y="0"/>
                    </a:cubicBezTo>
                    <a:cubicBezTo>
                      <a:pt x="20" y="0"/>
                      <a:pt x="0" y="19"/>
                      <a:pt x="0" y="44"/>
                    </a:cubicBezTo>
                    <a:cubicBezTo>
                      <a:pt x="0" y="1118"/>
                      <a:pt x="0" y="1118"/>
                      <a:pt x="0" y="1118"/>
                    </a:cubicBezTo>
                    <a:cubicBezTo>
                      <a:pt x="0" y="1143"/>
                      <a:pt x="20" y="1162"/>
                      <a:pt x="44" y="1162"/>
                    </a:cubicBezTo>
                    <a:cubicBezTo>
                      <a:pt x="2004" y="1162"/>
                      <a:pt x="2004" y="1162"/>
                      <a:pt x="2004" y="1162"/>
                    </a:cubicBezTo>
                    <a:cubicBezTo>
                      <a:pt x="2028" y="1162"/>
                      <a:pt x="2048" y="1143"/>
                      <a:pt x="2048" y="1118"/>
                    </a:cubicBezTo>
                    <a:cubicBezTo>
                      <a:pt x="2048" y="44"/>
                      <a:pt x="2048" y="44"/>
                      <a:pt x="2048" y="44"/>
                    </a:cubicBezTo>
                    <a:cubicBezTo>
                      <a:pt x="2048" y="19"/>
                      <a:pt x="2028" y="0"/>
                      <a:pt x="2004" y="0"/>
                    </a:cubicBezTo>
                    <a:close/>
                    <a:moveTo>
                      <a:pt x="88" y="88"/>
                    </a:moveTo>
                    <a:cubicBezTo>
                      <a:pt x="312" y="88"/>
                      <a:pt x="312" y="88"/>
                      <a:pt x="312" y="88"/>
                    </a:cubicBezTo>
                    <a:cubicBezTo>
                      <a:pt x="293" y="202"/>
                      <a:pt x="202" y="292"/>
                      <a:pt x="88" y="311"/>
                    </a:cubicBezTo>
                    <a:lnTo>
                      <a:pt x="88" y="88"/>
                    </a:lnTo>
                    <a:close/>
                    <a:moveTo>
                      <a:pt x="88" y="1074"/>
                    </a:moveTo>
                    <a:cubicBezTo>
                      <a:pt x="88" y="851"/>
                      <a:pt x="88" y="851"/>
                      <a:pt x="88" y="851"/>
                    </a:cubicBezTo>
                    <a:cubicBezTo>
                      <a:pt x="202" y="870"/>
                      <a:pt x="293" y="960"/>
                      <a:pt x="312" y="1074"/>
                    </a:cubicBezTo>
                    <a:lnTo>
                      <a:pt x="88" y="1074"/>
                    </a:lnTo>
                    <a:close/>
                    <a:moveTo>
                      <a:pt x="1960" y="1074"/>
                    </a:moveTo>
                    <a:cubicBezTo>
                      <a:pt x="1736" y="1074"/>
                      <a:pt x="1736" y="1074"/>
                      <a:pt x="1736" y="1074"/>
                    </a:cubicBezTo>
                    <a:cubicBezTo>
                      <a:pt x="1755" y="960"/>
                      <a:pt x="1846" y="870"/>
                      <a:pt x="1960" y="851"/>
                    </a:cubicBezTo>
                    <a:lnTo>
                      <a:pt x="1960" y="1074"/>
                    </a:lnTo>
                    <a:close/>
                    <a:moveTo>
                      <a:pt x="1960" y="762"/>
                    </a:moveTo>
                    <a:cubicBezTo>
                      <a:pt x="1797" y="782"/>
                      <a:pt x="1668" y="911"/>
                      <a:pt x="1648" y="1074"/>
                    </a:cubicBezTo>
                    <a:cubicBezTo>
                      <a:pt x="400" y="1074"/>
                      <a:pt x="400" y="1074"/>
                      <a:pt x="400" y="1074"/>
                    </a:cubicBezTo>
                    <a:cubicBezTo>
                      <a:pt x="380" y="911"/>
                      <a:pt x="251" y="782"/>
                      <a:pt x="88" y="762"/>
                    </a:cubicBezTo>
                    <a:cubicBezTo>
                      <a:pt x="88" y="400"/>
                      <a:pt x="88" y="400"/>
                      <a:pt x="88" y="400"/>
                    </a:cubicBezTo>
                    <a:cubicBezTo>
                      <a:pt x="251" y="380"/>
                      <a:pt x="380" y="251"/>
                      <a:pt x="400" y="88"/>
                    </a:cubicBezTo>
                    <a:cubicBezTo>
                      <a:pt x="1648" y="88"/>
                      <a:pt x="1648" y="88"/>
                      <a:pt x="1648" y="88"/>
                    </a:cubicBezTo>
                    <a:cubicBezTo>
                      <a:pt x="1668" y="251"/>
                      <a:pt x="1797" y="380"/>
                      <a:pt x="1960" y="400"/>
                    </a:cubicBezTo>
                    <a:cubicBezTo>
                      <a:pt x="1960" y="762"/>
                      <a:pt x="1960" y="762"/>
                      <a:pt x="1960" y="762"/>
                    </a:cubicBezTo>
                    <a:close/>
                    <a:moveTo>
                      <a:pt x="1960" y="311"/>
                    </a:moveTo>
                    <a:cubicBezTo>
                      <a:pt x="1846" y="292"/>
                      <a:pt x="1755" y="202"/>
                      <a:pt x="1736" y="88"/>
                    </a:cubicBezTo>
                    <a:cubicBezTo>
                      <a:pt x="1960" y="88"/>
                      <a:pt x="1960" y="88"/>
                      <a:pt x="1960" y="88"/>
                    </a:cubicBezTo>
                    <a:lnTo>
                      <a:pt x="1960" y="31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9" name="Freeform 12" descr="This is an icon of money. "/>
              <p:cNvSpPr>
                <a:spLocks noEditPoints="1"/>
              </p:cNvSpPr>
              <p:nvPr/>
            </p:nvSpPr>
            <p:spPr bwMode="auto">
              <a:xfrm>
                <a:off x="3381245" y="3337126"/>
                <a:ext cx="282594" cy="148859"/>
              </a:xfrm>
              <a:custGeom>
                <a:avLst/>
                <a:gdLst>
                  <a:gd name="T0" fmla="*/ 1169 w 1208"/>
                  <a:gd name="T1" fmla="*/ 127 h 634"/>
                  <a:gd name="T2" fmla="*/ 1081 w 1208"/>
                  <a:gd name="T3" fmla="*/ 39 h 634"/>
                  <a:gd name="T4" fmla="*/ 1041 w 1208"/>
                  <a:gd name="T5" fmla="*/ 0 h 634"/>
                  <a:gd name="T6" fmla="*/ 167 w 1208"/>
                  <a:gd name="T7" fmla="*/ 0 h 634"/>
                  <a:gd name="T8" fmla="*/ 127 w 1208"/>
                  <a:gd name="T9" fmla="*/ 39 h 634"/>
                  <a:gd name="T10" fmla="*/ 39 w 1208"/>
                  <a:gd name="T11" fmla="*/ 127 h 634"/>
                  <a:gd name="T12" fmla="*/ 0 w 1208"/>
                  <a:gd name="T13" fmla="*/ 167 h 634"/>
                  <a:gd name="T14" fmla="*/ 0 w 1208"/>
                  <a:gd name="T15" fmla="*/ 467 h 634"/>
                  <a:gd name="T16" fmla="*/ 39 w 1208"/>
                  <a:gd name="T17" fmla="*/ 507 h 634"/>
                  <a:gd name="T18" fmla="*/ 127 w 1208"/>
                  <a:gd name="T19" fmla="*/ 595 h 634"/>
                  <a:gd name="T20" fmla="*/ 167 w 1208"/>
                  <a:gd name="T21" fmla="*/ 634 h 634"/>
                  <a:gd name="T22" fmla="*/ 1041 w 1208"/>
                  <a:gd name="T23" fmla="*/ 634 h 634"/>
                  <a:gd name="T24" fmla="*/ 1081 w 1208"/>
                  <a:gd name="T25" fmla="*/ 595 h 634"/>
                  <a:gd name="T26" fmla="*/ 1169 w 1208"/>
                  <a:gd name="T27" fmla="*/ 507 h 634"/>
                  <a:gd name="T28" fmla="*/ 1208 w 1208"/>
                  <a:gd name="T29" fmla="*/ 467 h 634"/>
                  <a:gd name="T30" fmla="*/ 1208 w 1208"/>
                  <a:gd name="T31" fmla="*/ 167 h 634"/>
                  <a:gd name="T32" fmla="*/ 1169 w 1208"/>
                  <a:gd name="T33" fmla="*/ 127 h 634"/>
                  <a:gd name="T34" fmla="*/ 1129 w 1208"/>
                  <a:gd name="T35" fmla="*/ 432 h 634"/>
                  <a:gd name="T36" fmla="*/ 1006 w 1208"/>
                  <a:gd name="T37" fmla="*/ 555 h 634"/>
                  <a:gd name="T38" fmla="*/ 202 w 1208"/>
                  <a:gd name="T39" fmla="*/ 555 h 634"/>
                  <a:gd name="T40" fmla="*/ 79 w 1208"/>
                  <a:gd name="T41" fmla="*/ 432 h 634"/>
                  <a:gd name="T42" fmla="*/ 79 w 1208"/>
                  <a:gd name="T43" fmla="*/ 202 h 634"/>
                  <a:gd name="T44" fmla="*/ 202 w 1208"/>
                  <a:gd name="T45" fmla="*/ 79 h 634"/>
                  <a:gd name="T46" fmla="*/ 1006 w 1208"/>
                  <a:gd name="T47" fmla="*/ 79 h 634"/>
                  <a:gd name="T48" fmla="*/ 1129 w 1208"/>
                  <a:gd name="T49" fmla="*/ 202 h 634"/>
                  <a:gd name="T50" fmla="*/ 1129 w 1208"/>
                  <a:gd name="T51" fmla="*/ 432 h 6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208" h="634">
                    <a:moveTo>
                      <a:pt x="1169" y="127"/>
                    </a:moveTo>
                    <a:cubicBezTo>
                      <a:pt x="1120" y="127"/>
                      <a:pt x="1081" y="88"/>
                      <a:pt x="1081" y="39"/>
                    </a:cubicBezTo>
                    <a:cubicBezTo>
                      <a:pt x="1081" y="17"/>
                      <a:pt x="1063" y="0"/>
                      <a:pt x="1041" y="0"/>
                    </a:cubicBezTo>
                    <a:cubicBezTo>
                      <a:pt x="167" y="0"/>
                      <a:pt x="167" y="0"/>
                      <a:pt x="167" y="0"/>
                    </a:cubicBezTo>
                    <a:cubicBezTo>
                      <a:pt x="145" y="0"/>
                      <a:pt x="127" y="17"/>
                      <a:pt x="127" y="39"/>
                    </a:cubicBezTo>
                    <a:cubicBezTo>
                      <a:pt x="127" y="88"/>
                      <a:pt x="88" y="127"/>
                      <a:pt x="39" y="127"/>
                    </a:cubicBezTo>
                    <a:cubicBezTo>
                      <a:pt x="17" y="127"/>
                      <a:pt x="0" y="145"/>
                      <a:pt x="0" y="167"/>
                    </a:cubicBezTo>
                    <a:cubicBezTo>
                      <a:pt x="0" y="467"/>
                      <a:pt x="0" y="467"/>
                      <a:pt x="0" y="467"/>
                    </a:cubicBezTo>
                    <a:cubicBezTo>
                      <a:pt x="0" y="489"/>
                      <a:pt x="17" y="507"/>
                      <a:pt x="39" y="507"/>
                    </a:cubicBezTo>
                    <a:cubicBezTo>
                      <a:pt x="88" y="507"/>
                      <a:pt x="127" y="546"/>
                      <a:pt x="127" y="595"/>
                    </a:cubicBezTo>
                    <a:cubicBezTo>
                      <a:pt x="127" y="617"/>
                      <a:pt x="145" y="634"/>
                      <a:pt x="167" y="634"/>
                    </a:cubicBezTo>
                    <a:cubicBezTo>
                      <a:pt x="1041" y="634"/>
                      <a:pt x="1041" y="634"/>
                      <a:pt x="1041" y="634"/>
                    </a:cubicBezTo>
                    <a:cubicBezTo>
                      <a:pt x="1063" y="634"/>
                      <a:pt x="1081" y="617"/>
                      <a:pt x="1081" y="595"/>
                    </a:cubicBezTo>
                    <a:cubicBezTo>
                      <a:pt x="1081" y="546"/>
                      <a:pt x="1120" y="507"/>
                      <a:pt x="1169" y="507"/>
                    </a:cubicBezTo>
                    <a:cubicBezTo>
                      <a:pt x="1191" y="507"/>
                      <a:pt x="1208" y="489"/>
                      <a:pt x="1208" y="467"/>
                    </a:cubicBezTo>
                    <a:cubicBezTo>
                      <a:pt x="1208" y="167"/>
                      <a:pt x="1208" y="167"/>
                      <a:pt x="1208" y="167"/>
                    </a:cubicBezTo>
                    <a:cubicBezTo>
                      <a:pt x="1208" y="145"/>
                      <a:pt x="1191" y="127"/>
                      <a:pt x="1169" y="127"/>
                    </a:cubicBezTo>
                    <a:close/>
                    <a:moveTo>
                      <a:pt x="1129" y="432"/>
                    </a:moveTo>
                    <a:cubicBezTo>
                      <a:pt x="1069" y="447"/>
                      <a:pt x="1021" y="495"/>
                      <a:pt x="1006" y="555"/>
                    </a:cubicBezTo>
                    <a:cubicBezTo>
                      <a:pt x="202" y="555"/>
                      <a:pt x="202" y="555"/>
                      <a:pt x="202" y="555"/>
                    </a:cubicBezTo>
                    <a:cubicBezTo>
                      <a:pt x="187" y="495"/>
                      <a:pt x="139" y="447"/>
                      <a:pt x="79" y="432"/>
                    </a:cubicBezTo>
                    <a:cubicBezTo>
                      <a:pt x="79" y="202"/>
                      <a:pt x="79" y="202"/>
                      <a:pt x="79" y="202"/>
                    </a:cubicBezTo>
                    <a:cubicBezTo>
                      <a:pt x="139" y="187"/>
                      <a:pt x="187" y="139"/>
                      <a:pt x="202" y="79"/>
                    </a:cubicBezTo>
                    <a:cubicBezTo>
                      <a:pt x="1006" y="79"/>
                      <a:pt x="1006" y="79"/>
                      <a:pt x="1006" y="79"/>
                    </a:cubicBezTo>
                    <a:cubicBezTo>
                      <a:pt x="1021" y="139"/>
                      <a:pt x="1069" y="187"/>
                      <a:pt x="1129" y="202"/>
                    </a:cubicBezTo>
                    <a:cubicBezTo>
                      <a:pt x="1129" y="432"/>
                      <a:pt x="1129" y="432"/>
                      <a:pt x="1129" y="43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1" name="Freeform 13"/>
              <p:cNvSpPr>
                <a:spLocks/>
              </p:cNvSpPr>
              <p:nvPr/>
            </p:nvSpPr>
            <p:spPr bwMode="auto">
              <a:xfrm>
                <a:off x="3464829" y="3368967"/>
                <a:ext cx="32638" cy="85176"/>
              </a:xfrm>
              <a:custGeom>
                <a:avLst/>
                <a:gdLst>
                  <a:gd name="T0" fmla="*/ 99 w 139"/>
                  <a:gd name="T1" fmla="*/ 0 h 364"/>
                  <a:gd name="T2" fmla="*/ 39 w 139"/>
                  <a:gd name="T3" fmla="*/ 0 h 364"/>
                  <a:gd name="T4" fmla="*/ 0 w 139"/>
                  <a:gd name="T5" fmla="*/ 40 h 364"/>
                  <a:gd name="T6" fmla="*/ 39 w 139"/>
                  <a:gd name="T7" fmla="*/ 79 h 364"/>
                  <a:gd name="T8" fmla="*/ 59 w 139"/>
                  <a:gd name="T9" fmla="*/ 79 h 364"/>
                  <a:gd name="T10" fmla="*/ 59 w 139"/>
                  <a:gd name="T11" fmla="*/ 324 h 364"/>
                  <a:gd name="T12" fmla="*/ 99 w 139"/>
                  <a:gd name="T13" fmla="*/ 364 h 364"/>
                  <a:gd name="T14" fmla="*/ 139 w 139"/>
                  <a:gd name="T15" fmla="*/ 324 h 364"/>
                  <a:gd name="T16" fmla="*/ 139 w 139"/>
                  <a:gd name="T17" fmla="*/ 40 h 364"/>
                  <a:gd name="T18" fmla="*/ 99 w 139"/>
                  <a:gd name="T19" fmla="*/ 0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9" h="364">
                    <a:moveTo>
                      <a:pt x="99" y="0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62"/>
                      <a:pt x="18" y="79"/>
                      <a:pt x="39" y="79"/>
                    </a:cubicBezTo>
                    <a:cubicBezTo>
                      <a:pt x="59" y="79"/>
                      <a:pt x="59" y="79"/>
                      <a:pt x="59" y="79"/>
                    </a:cubicBezTo>
                    <a:cubicBezTo>
                      <a:pt x="59" y="324"/>
                      <a:pt x="59" y="324"/>
                      <a:pt x="59" y="324"/>
                    </a:cubicBezTo>
                    <a:cubicBezTo>
                      <a:pt x="59" y="346"/>
                      <a:pt x="77" y="364"/>
                      <a:pt x="99" y="364"/>
                    </a:cubicBezTo>
                    <a:cubicBezTo>
                      <a:pt x="121" y="364"/>
                      <a:pt x="139" y="346"/>
                      <a:pt x="139" y="324"/>
                    </a:cubicBezTo>
                    <a:cubicBezTo>
                      <a:pt x="139" y="40"/>
                      <a:pt x="139" y="40"/>
                      <a:pt x="139" y="40"/>
                    </a:cubicBezTo>
                    <a:cubicBezTo>
                      <a:pt x="139" y="18"/>
                      <a:pt x="121" y="0"/>
                      <a:pt x="9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2" name="Freeform 14"/>
              <p:cNvSpPr>
                <a:spLocks noEditPoints="1"/>
              </p:cNvSpPr>
              <p:nvPr/>
            </p:nvSpPr>
            <p:spPr bwMode="auto">
              <a:xfrm>
                <a:off x="3518959" y="3368967"/>
                <a:ext cx="61295" cy="85176"/>
              </a:xfrm>
              <a:custGeom>
                <a:avLst/>
                <a:gdLst>
                  <a:gd name="T0" fmla="*/ 222 w 262"/>
                  <a:gd name="T1" fmla="*/ 0 h 364"/>
                  <a:gd name="T2" fmla="*/ 40 w 262"/>
                  <a:gd name="T3" fmla="*/ 0 h 364"/>
                  <a:gd name="T4" fmla="*/ 0 w 262"/>
                  <a:gd name="T5" fmla="*/ 40 h 364"/>
                  <a:gd name="T6" fmla="*/ 0 w 262"/>
                  <a:gd name="T7" fmla="*/ 324 h 364"/>
                  <a:gd name="T8" fmla="*/ 40 w 262"/>
                  <a:gd name="T9" fmla="*/ 364 h 364"/>
                  <a:gd name="T10" fmla="*/ 222 w 262"/>
                  <a:gd name="T11" fmla="*/ 364 h 364"/>
                  <a:gd name="T12" fmla="*/ 262 w 262"/>
                  <a:gd name="T13" fmla="*/ 324 h 364"/>
                  <a:gd name="T14" fmla="*/ 262 w 262"/>
                  <a:gd name="T15" fmla="*/ 40 h 364"/>
                  <a:gd name="T16" fmla="*/ 222 w 262"/>
                  <a:gd name="T17" fmla="*/ 0 h 364"/>
                  <a:gd name="T18" fmla="*/ 183 w 262"/>
                  <a:gd name="T19" fmla="*/ 285 h 364"/>
                  <a:gd name="T20" fmla="*/ 80 w 262"/>
                  <a:gd name="T21" fmla="*/ 285 h 364"/>
                  <a:gd name="T22" fmla="*/ 80 w 262"/>
                  <a:gd name="T23" fmla="*/ 79 h 364"/>
                  <a:gd name="T24" fmla="*/ 183 w 262"/>
                  <a:gd name="T25" fmla="*/ 79 h 364"/>
                  <a:gd name="T26" fmla="*/ 183 w 262"/>
                  <a:gd name="T27" fmla="*/ 285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62" h="364">
                    <a:moveTo>
                      <a:pt x="222" y="0"/>
                    </a:moveTo>
                    <a:cubicBezTo>
                      <a:pt x="40" y="0"/>
                      <a:pt x="40" y="0"/>
                      <a:pt x="40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324"/>
                      <a:pt x="0" y="324"/>
                      <a:pt x="0" y="324"/>
                    </a:cubicBezTo>
                    <a:cubicBezTo>
                      <a:pt x="0" y="346"/>
                      <a:pt x="18" y="364"/>
                      <a:pt x="40" y="364"/>
                    </a:cubicBezTo>
                    <a:cubicBezTo>
                      <a:pt x="222" y="364"/>
                      <a:pt x="222" y="364"/>
                      <a:pt x="222" y="364"/>
                    </a:cubicBezTo>
                    <a:cubicBezTo>
                      <a:pt x="244" y="364"/>
                      <a:pt x="262" y="346"/>
                      <a:pt x="262" y="324"/>
                    </a:cubicBezTo>
                    <a:cubicBezTo>
                      <a:pt x="262" y="40"/>
                      <a:pt x="262" y="40"/>
                      <a:pt x="262" y="40"/>
                    </a:cubicBezTo>
                    <a:cubicBezTo>
                      <a:pt x="262" y="18"/>
                      <a:pt x="244" y="0"/>
                      <a:pt x="222" y="0"/>
                    </a:cubicBezTo>
                    <a:close/>
                    <a:moveTo>
                      <a:pt x="183" y="285"/>
                    </a:moveTo>
                    <a:cubicBezTo>
                      <a:pt x="80" y="285"/>
                      <a:pt x="80" y="285"/>
                      <a:pt x="80" y="285"/>
                    </a:cubicBezTo>
                    <a:cubicBezTo>
                      <a:pt x="80" y="79"/>
                      <a:pt x="80" y="79"/>
                      <a:pt x="80" y="79"/>
                    </a:cubicBezTo>
                    <a:cubicBezTo>
                      <a:pt x="183" y="79"/>
                      <a:pt x="183" y="79"/>
                      <a:pt x="183" y="79"/>
                    </a:cubicBezTo>
                    <a:lnTo>
                      <a:pt x="183" y="28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39" name="Rectangle 1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32029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34" name="Group 103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524782" y="3564262"/>
            <a:ext cx="3142438" cy="2094961"/>
            <a:chOff x="4411831" y="3562667"/>
            <a:chExt cx="3368336" cy="2245560"/>
          </a:xfrm>
        </p:grpSpPr>
        <p:graphicFrame>
          <p:nvGraphicFramePr>
            <p:cNvPr id="50" name="Chart 49"/>
            <p:cNvGraphicFramePr/>
            <p:nvPr>
              <p:extLst/>
            </p:nvPr>
          </p:nvGraphicFramePr>
          <p:xfrm>
            <a:off x="4411831" y="3562667"/>
            <a:ext cx="3368336" cy="224556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grpSp>
          <p:nvGrpSpPr>
            <p:cNvPr id="1032" name="Group 1031"/>
            <p:cNvGrpSpPr/>
            <p:nvPr/>
          </p:nvGrpSpPr>
          <p:grpSpPr>
            <a:xfrm>
              <a:off x="5470770" y="4301269"/>
              <a:ext cx="769375" cy="769375"/>
              <a:chOff x="5470770" y="4301269"/>
              <a:chExt cx="769375" cy="769375"/>
            </a:xfrm>
          </p:grpSpPr>
          <p:sp>
            <p:nvSpPr>
              <p:cNvPr id="59" name="Oval 58"/>
              <p:cNvSpPr/>
              <p:nvPr/>
            </p:nvSpPr>
            <p:spPr>
              <a:xfrm>
                <a:off x="5470770" y="4301269"/>
                <a:ext cx="769375" cy="769375"/>
              </a:xfrm>
              <a:prstGeom prst="ellipse">
                <a:avLst/>
              </a:prstGeom>
              <a:solidFill>
                <a:srgbClr val="43CDD9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5" name="Freeform 18" descr="This is an icon of a human being. "/>
              <p:cNvSpPr>
                <a:spLocks noEditPoints="1"/>
              </p:cNvSpPr>
              <p:nvPr/>
            </p:nvSpPr>
            <p:spPr bwMode="auto">
              <a:xfrm>
                <a:off x="5729552" y="4520215"/>
                <a:ext cx="251809" cy="331481"/>
              </a:xfrm>
              <a:custGeom>
                <a:avLst/>
                <a:gdLst>
                  <a:gd name="T0" fmla="*/ 980 w 1559"/>
                  <a:gd name="T1" fmla="*/ 1084 h 2048"/>
                  <a:gd name="T2" fmla="*/ 1202 w 1559"/>
                  <a:gd name="T3" fmla="*/ 678 h 2048"/>
                  <a:gd name="T4" fmla="*/ 1252 w 1559"/>
                  <a:gd name="T5" fmla="*/ 469 h 2048"/>
                  <a:gd name="T6" fmla="*/ 637 w 1559"/>
                  <a:gd name="T7" fmla="*/ 43 h 2048"/>
                  <a:gd name="T8" fmla="*/ 348 w 1559"/>
                  <a:gd name="T9" fmla="*/ 260 h 2048"/>
                  <a:gd name="T10" fmla="*/ 346 w 1559"/>
                  <a:gd name="T11" fmla="*/ 666 h 2048"/>
                  <a:gd name="T12" fmla="*/ 578 w 1559"/>
                  <a:gd name="T13" fmla="*/ 1084 h 2048"/>
                  <a:gd name="T14" fmla="*/ 0 w 1559"/>
                  <a:gd name="T15" fmla="*/ 1646 h 2048"/>
                  <a:gd name="T16" fmla="*/ 46 w 1559"/>
                  <a:gd name="T17" fmla="*/ 2048 h 2048"/>
                  <a:gd name="T18" fmla="*/ 1107 w 1559"/>
                  <a:gd name="T19" fmla="*/ 2048 h 2048"/>
                  <a:gd name="T20" fmla="*/ 1559 w 1559"/>
                  <a:gd name="T21" fmla="*/ 2002 h 2048"/>
                  <a:gd name="T22" fmla="*/ 1253 w 1559"/>
                  <a:gd name="T23" fmla="*/ 1330 h 2048"/>
                  <a:gd name="T24" fmla="*/ 651 w 1559"/>
                  <a:gd name="T25" fmla="*/ 134 h 2048"/>
                  <a:gd name="T26" fmla="*/ 818 w 1559"/>
                  <a:gd name="T27" fmla="*/ 92 h 2048"/>
                  <a:gd name="T28" fmla="*/ 1160 w 1559"/>
                  <a:gd name="T29" fmla="*/ 487 h 2048"/>
                  <a:gd name="T30" fmla="*/ 702 w 1559"/>
                  <a:gd name="T31" fmla="*/ 427 h 2048"/>
                  <a:gd name="T32" fmla="*/ 622 w 1559"/>
                  <a:gd name="T33" fmla="*/ 373 h 2048"/>
                  <a:gd name="T34" fmla="*/ 515 w 1559"/>
                  <a:gd name="T35" fmla="*/ 380 h 2048"/>
                  <a:gd name="T36" fmla="*/ 599 w 1559"/>
                  <a:gd name="T37" fmla="*/ 143 h 2048"/>
                  <a:gd name="T38" fmla="*/ 447 w 1559"/>
                  <a:gd name="T39" fmla="*/ 660 h 2048"/>
                  <a:gd name="T40" fmla="*/ 595 w 1559"/>
                  <a:gd name="T41" fmla="*/ 484 h 2048"/>
                  <a:gd name="T42" fmla="*/ 1016 w 1559"/>
                  <a:gd name="T43" fmla="*/ 519 h 2048"/>
                  <a:gd name="T44" fmla="*/ 1116 w 1559"/>
                  <a:gd name="T45" fmla="*/ 585 h 2048"/>
                  <a:gd name="T46" fmla="*/ 558 w 1559"/>
                  <a:gd name="T47" fmla="*/ 941 h 2048"/>
                  <a:gd name="T48" fmla="*/ 779 w 1559"/>
                  <a:gd name="T49" fmla="*/ 1149 h 2048"/>
                  <a:gd name="T50" fmla="*/ 1028 w 1559"/>
                  <a:gd name="T51" fmla="*/ 1347 h 2048"/>
                  <a:gd name="T52" fmla="*/ 779 w 1559"/>
                  <a:gd name="T53" fmla="*/ 1695 h 2048"/>
                  <a:gd name="T54" fmla="*/ 530 w 1559"/>
                  <a:gd name="T55" fmla="*/ 1347 h 2048"/>
                  <a:gd name="T56" fmla="*/ 1466 w 1559"/>
                  <a:gd name="T57" fmla="*/ 1956 h 2048"/>
                  <a:gd name="T58" fmla="*/ 451 w 1559"/>
                  <a:gd name="T59" fmla="*/ 1956 h 2048"/>
                  <a:gd name="T60" fmla="*/ 92 w 1559"/>
                  <a:gd name="T61" fmla="*/ 1646 h 2048"/>
                  <a:gd name="T62" fmla="*/ 451 w 1559"/>
                  <a:gd name="T63" fmla="*/ 1393 h 2048"/>
                  <a:gd name="T64" fmla="*/ 779 w 1559"/>
                  <a:gd name="T65" fmla="*/ 1787 h 2048"/>
                  <a:gd name="T66" fmla="*/ 861 w 1559"/>
                  <a:gd name="T67" fmla="*/ 1744 h 2048"/>
                  <a:gd name="T68" fmla="*/ 1242 w 1559"/>
                  <a:gd name="T69" fmla="*/ 1422 h 2048"/>
                  <a:gd name="T70" fmla="*/ 1466 w 1559"/>
                  <a:gd name="T71" fmla="*/ 1956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559" h="2048">
                    <a:moveTo>
                      <a:pt x="1253" y="1330"/>
                    </a:moveTo>
                    <a:cubicBezTo>
                      <a:pt x="1251" y="1330"/>
                      <a:pt x="1015" y="1337"/>
                      <a:pt x="980" y="1084"/>
                    </a:cubicBezTo>
                    <a:cubicBezTo>
                      <a:pt x="1019" y="1057"/>
                      <a:pt x="1055" y="1022"/>
                      <a:pt x="1087" y="979"/>
                    </a:cubicBezTo>
                    <a:cubicBezTo>
                      <a:pt x="1148" y="895"/>
                      <a:pt x="1188" y="791"/>
                      <a:pt x="1202" y="678"/>
                    </a:cubicBezTo>
                    <a:cubicBezTo>
                      <a:pt x="1207" y="674"/>
                      <a:pt x="1211" y="668"/>
                      <a:pt x="1214" y="662"/>
                    </a:cubicBezTo>
                    <a:cubicBezTo>
                      <a:pt x="1239" y="601"/>
                      <a:pt x="1252" y="536"/>
                      <a:pt x="1252" y="469"/>
                    </a:cubicBezTo>
                    <a:cubicBezTo>
                      <a:pt x="1252" y="210"/>
                      <a:pt x="1057" y="0"/>
                      <a:pt x="818" y="0"/>
                    </a:cubicBezTo>
                    <a:cubicBezTo>
                      <a:pt x="755" y="0"/>
                      <a:pt x="694" y="14"/>
                      <a:pt x="637" y="43"/>
                    </a:cubicBezTo>
                    <a:cubicBezTo>
                      <a:pt x="615" y="45"/>
                      <a:pt x="594" y="48"/>
                      <a:pt x="573" y="54"/>
                    </a:cubicBezTo>
                    <a:cubicBezTo>
                      <a:pt x="475" y="83"/>
                      <a:pt x="395" y="156"/>
                      <a:pt x="348" y="260"/>
                    </a:cubicBezTo>
                    <a:cubicBezTo>
                      <a:pt x="302" y="361"/>
                      <a:pt x="293" y="480"/>
                      <a:pt x="322" y="595"/>
                    </a:cubicBezTo>
                    <a:cubicBezTo>
                      <a:pt x="328" y="619"/>
                      <a:pt x="336" y="643"/>
                      <a:pt x="346" y="666"/>
                    </a:cubicBezTo>
                    <a:cubicBezTo>
                      <a:pt x="348" y="672"/>
                      <a:pt x="352" y="677"/>
                      <a:pt x="356" y="681"/>
                    </a:cubicBezTo>
                    <a:cubicBezTo>
                      <a:pt x="379" y="858"/>
                      <a:pt x="463" y="1004"/>
                      <a:pt x="578" y="1084"/>
                    </a:cubicBezTo>
                    <a:cubicBezTo>
                      <a:pt x="542" y="1337"/>
                      <a:pt x="307" y="1330"/>
                      <a:pt x="305" y="1330"/>
                    </a:cubicBezTo>
                    <a:cubicBezTo>
                      <a:pt x="136" y="1336"/>
                      <a:pt x="0" y="1475"/>
                      <a:pt x="0" y="1646"/>
                    </a:cubicBezTo>
                    <a:cubicBezTo>
                      <a:pt x="0" y="2002"/>
                      <a:pt x="0" y="2002"/>
                      <a:pt x="0" y="2002"/>
                    </a:cubicBezTo>
                    <a:cubicBezTo>
                      <a:pt x="0" y="2027"/>
                      <a:pt x="20" y="2048"/>
                      <a:pt x="46" y="2048"/>
                    </a:cubicBezTo>
                    <a:cubicBezTo>
                      <a:pt x="451" y="2048"/>
                      <a:pt x="451" y="2048"/>
                      <a:pt x="451" y="2048"/>
                    </a:cubicBezTo>
                    <a:cubicBezTo>
                      <a:pt x="1107" y="2048"/>
                      <a:pt x="1107" y="2048"/>
                      <a:pt x="1107" y="2048"/>
                    </a:cubicBezTo>
                    <a:cubicBezTo>
                      <a:pt x="1512" y="2048"/>
                      <a:pt x="1512" y="2048"/>
                      <a:pt x="1512" y="2048"/>
                    </a:cubicBezTo>
                    <a:cubicBezTo>
                      <a:pt x="1538" y="2048"/>
                      <a:pt x="1559" y="2027"/>
                      <a:pt x="1559" y="2002"/>
                    </a:cubicBezTo>
                    <a:cubicBezTo>
                      <a:pt x="1559" y="1646"/>
                      <a:pt x="1559" y="1646"/>
                      <a:pt x="1559" y="1646"/>
                    </a:cubicBezTo>
                    <a:cubicBezTo>
                      <a:pt x="1558" y="1475"/>
                      <a:pt x="1422" y="1336"/>
                      <a:pt x="1253" y="1330"/>
                    </a:cubicBezTo>
                    <a:close/>
                    <a:moveTo>
                      <a:pt x="599" y="143"/>
                    </a:moveTo>
                    <a:cubicBezTo>
                      <a:pt x="615" y="138"/>
                      <a:pt x="633" y="135"/>
                      <a:pt x="651" y="134"/>
                    </a:cubicBezTo>
                    <a:cubicBezTo>
                      <a:pt x="658" y="134"/>
                      <a:pt x="665" y="132"/>
                      <a:pt x="671" y="129"/>
                    </a:cubicBezTo>
                    <a:cubicBezTo>
                      <a:pt x="717" y="105"/>
                      <a:pt x="767" y="92"/>
                      <a:pt x="818" y="92"/>
                    </a:cubicBezTo>
                    <a:cubicBezTo>
                      <a:pt x="1006" y="92"/>
                      <a:pt x="1160" y="261"/>
                      <a:pt x="1160" y="469"/>
                    </a:cubicBezTo>
                    <a:cubicBezTo>
                      <a:pt x="1160" y="475"/>
                      <a:pt x="1160" y="481"/>
                      <a:pt x="1160" y="487"/>
                    </a:cubicBezTo>
                    <a:cubicBezTo>
                      <a:pt x="1123" y="450"/>
                      <a:pt x="1072" y="427"/>
                      <a:pt x="1016" y="427"/>
                    </a:cubicBezTo>
                    <a:cubicBezTo>
                      <a:pt x="702" y="427"/>
                      <a:pt x="702" y="427"/>
                      <a:pt x="702" y="427"/>
                    </a:cubicBezTo>
                    <a:cubicBezTo>
                      <a:pt x="683" y="427"/>
                      <a:pt x="665" y="421"/>
                      <a:pt x="650" y="410"/>
                    </a:cubicBezTo>
                    <a:cubicBezTo>
                      <a:pt x="638" y="400"/>
                      <a:pt x="628" y="388"/>
                      <a:pt x="622" y="373"/>
                    </a:cubicBezTo>
                    <a:cubicBezTo>
                      <a:pt x="613" y="350"/>
                      <a:pt x="590" y="336"/>
                      <a:pt x="566" y="338"/>
                    </a:cubicBezTo>
                    <a:cubicBezTo>
                      <a:pt x="542" y="339"/>
                      <a:pt x="521" y="356"/>
                      <a:pt x="515" y="380"/>
                    </a:cubicBezTo>
                    <a:cubicBezTo>
                      <a:pt x="497" y="450"/>
                      <a:pt x="460" y="515"/>
                      <a:pt x="410" y="567"/>
                    </a:cubicBezTo>
                    <a:cubicBezTo>
                      <a:pt x="364" y="376"/>
                      <a:pt x="448" y="187"/>
                      <a:pt x="599" y="143"/>
                    </a:cubicBezTo>
                    <a:close/>
                    <a:moveTo>
                      <a:pt x="558" y="941"/>
                    </a:moveTo>
                    <a:cubicBezTo>
                      <a:pt x="498" y="867"/>
                      <a:pt x="459" y="768"/>
                      <a:pt x="447" y="660"/>
                    </a:cubicBezTo>
                    <a:cubicBezTo>
                      <a:pt x="505" y="608"/>
                      <a:pt x="551" y="543"/>
                      <a:pt x="581" y="472"/>
                    </a:cubicBezTo>
                    <a:cubicBezTo>
                      <a:pt x="585" y="476"/>
                      <a:pt x="590" y="480"/>
                      <a:pt x="595" y="484"/>
                    </a:cubicBezTo>
                    <a:cubicBezTo>
                      <a:pt x="626" y="507"/>
                      <a:pt x="663" y="519"/>
                      <a:pt x="702" y="519"/>
                    </a:cubicBezTo>
                    <a:cubicBezTo>
                      <a:pt x="1016" y="519"/>
                      <a:pt x="1016" y="519"/>
                      <a:pt x="1016" y="519"/>
                    </a:cubicBezTo>
                    <a:cubicBezTo>
                      <a:pt x="1060" y="519"/>
                      <a:pt x="1099" y="546"/>
                      <a:pt x="1116" y="584"/>
                    </a:cubicBezTo>
                    <a:cubicBezTo>
                      <a:pt x="1116" y="584"/>
                      <a:pt x="1116" y="585"/>
                      <a:pt x="1116" y="585"/>
                    </a:cubicBezTo>
                    <a:cubicBezTo>
                      <a:pt x="1116" y="845"/>
                      <a:pt x="965" y="1057"/>
                      <a:pt x="779" y="1057"/>
                    </a:cubicBezTo>
                    <a:cubicBezTo>
                      <a:pt x="698" y="1057"/>
                      <a:pt x="620" y="1016"/>
                      <a:pt x="558" y="941"/>
                    </a:cubicBezTo>
                    <a:close/>
                    <a:moveTo>
                      <a:pt x="664" y="1129"/>
                    </a:moveTo>
                    <a:cubicBezTo>
                      <a:pt x="701" y="1142"/>
                      <a:pt x="739" y="1149"/>
                      <a:pt x="779" y="1149"/>
                    </a:cubicBezTo>
                    <a:cubicBezTo>
                      <a:pt x="818" y="1149"/>
                      <a:pt x="857" y="1142"/>
                      <a:pt x="894" y="1129"/>
                    </a:cubicBezTo>
                    <a:cubicBezTo>
                      <a:pt x="911" y="1217"/>
                      <a:pt x="959" y="1294"/>
                      <a:pt x="1028" y="1347"/>
                    </a:cubicBezTo>
                    <a:cubicBezTo>
                      <a:pt x="786" y="1691"/>
                      <a:pt x="786" y="1691"/>
                      <a:pt x="786" y="1691"/>
                    </a:cubicBezTo>
                    <a:cubicBezTo>
                      <a:pt x="784" y="1694"/>
                      <a:pt x="782" y="1695"/>
                      <a:pt x="779" y="1695"/>
                    </a:cubicBezTo>
                    <a:cubicBezTo>
                      <a:pt x="776" y="1695"/>
                      <a:pt x="774" y="1694"/>
                      <a:pt x="773" y="1691"/>
                    </a:cubicBezTo>
                    <a:cubicBezTo>
                      <a:pt x="530" y="1347"/>
                      <a:pt x="530" y="1347"/>
                      <a:pt x="530" y="1347"/>
                    </a:cubicBezTo>
                    <a:cubicBezTo>
                      <a:pt x="599" y="1294"/>
                      <a:pt x="648" y="1217"/>
                      <a:pt x="664" y="1129"/>
                    </a:cubicBezTo>
                    <a:close/>
                    <a:moveTo>
                      <a:pt x="1466" y="1956"/>
                    </a:moveTo>
                    <a:cubicBezTo>
                      <a:pt x="1107" y="1956"/>
                      <a:pt x="1107" y="1956"/>
                      <a:pt x="1107" y="1956"/>
                    </a:cubicBezTo>
                    <a:cubicBezTo>
                      <a:pt x="451" y="1956"/>
                      <a:pt x="451" y="1956"/>
                      <a:pt x="451" y="1956"/>
                    </a:cubicBezTo>
                    <a:cubicBezTo>
                      <a:pt x="92" y="1956"/>
                      <a:pt x="92" y="1956"/>
                      <a:pt x="92" y="1956"/>
                    </a:cubicBezTo>
                    <a:cubicBezTo>
                      <a:pt x="92" y="1646"/>
                      <a:pt x="92" y="1646"/>
                      <a:pt x="92" y="1646"/>
                    </a:cubicBezTo>
                    <a:cubicBezTo>
                      <a:pt x="92" y="1522"/>
                      <a:pt x="192" y="1422"/>
                      <a:pt x="316" y="1422"/>
                    </a:cubicBezTo>
                    <a:cubicBezTo>
                      <a:pt x="318" y="1422"/>
                      <a:pt x="392" y="1420"/>
                      <a:pt x="451" y="1393"/>
                    </a:cubicBezTo>
                    <a:cubicBezTo>
                      <a:pt x="697" y="1744"/>
                      <a:pt x="697" y="1744"/>
                      <a:pt x="697" y="1744"/>
                    </a:cubicBezTo>
                    <a:cubicBezTo>
                      <a:pt x="716" y="1771"/>
                      <a:pt x="746" y="1787"/>
                      <a:pt x="779" y="1787"/>
                    </a:cubicBezTo>
                    <a:cubicBezTo>
                      <a:pt x="779" y="1787"/>
                      <a:pt x="779" y="1787"/>
                      <a:pt x="779" y="1787"/>
                    </a:cubicBezTo>
                    <a:cubicBezTo>
                      <a:pt x="812" y="1787"/>
                      <a:pt x="842" y="1771"/>
                      <a:pt x="861" y="1744"/>
                    </a:cubicBezTo>
                    <a:cubicBezTo>
                      <a:pt x="1108" y="1393"/>
                      <a:pt x="1108" y="1393"/>
                      <a:pt x="1108" y="1393"/>
                    </a:cubicBezTo>
                    <a:cubicBezTo>
                      <a:pt x="1174" y="1422"/>
                      <a:pt x="1240" y="1422"/>
                      <a:pt x="1242" y="1422"/>
                    </a:cubicBezTo>
                    <a:cubicBezTo>
                      <a:pt x="1366" y="1422"/>
                      <a:pt x="1466" y="1522"/>
                      <a:pt x="1466" y="1646"/>
                    </a:cubicBezTo>
                    <a:cubicBezTo>
                      <a:pt x="1466" y="1956"/>
                      <a:pt x="1466" y="1956"/>
                      <a:pt x="1466" y="195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40" name="Rectangle 13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11780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51" name="Chart 5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/>
          <p:nvPr>
            <p:extLst/>
          </p:nvPr>
        </p:nvGraphicFramePr>
        <p:xfrm>
          <a:off x="8004533" y="3564262"/>
          <a:ext cx="3142438" cy="20949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58" name="Oval 5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52682" y="4239788"/>
            <a:ext cx="717777" cy="717777"/>
          </a:xfrm>
          <a:prstGeom prst="ellipse">
            <a:avLst/>
          </a:prstGeom>
          <a:solidFill>
            <a:srgbClr val="BABABA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1" name="Group 60" descr="This is an icon of a chart. "/>
          <p:cNvGrpSpPr/>
          <p:nvPr/>
        </p:nvGrpSpPr>
        <p:grpSpPr>
          <a:xfrm>
            <a:off x="9178091" y="4509010"/>
            <a:ext cx="377200" cy="179334"/>
            <a:chOff x="4254500" y="2100263"/>
            <a:chExt cx="1906588" cy="906463"/>
          </a:xfrm>
        </p:grpSpPr>
        <p:sp>
          <p:nvSpPr>
            <p:cNvPr id="62" name="Freeform 5"/>
            <p:cNvSpPr>
              <a:spLocks noEditPoints="1"/>
            </p:cNvSpPr>
            <p:nvPr/>
          </p:nvSpPr>
          <p:spPr bwMode="auto">
            <a:xfrm>
              <a:off x="4254500" y="2100263"/>
              <a:ext cx="1906588" cy="906463"/>
            </a:xfrm>
            <a:custGeom>
              <a:avLst/>
              <a:gdLst>
                <a:gd name="T0" fmla="*/ 1831 w 2048"/>
                <a:gd name="T1" fmla="*/ 0 h 970"/>
                <a:gd name="T2" fmla="*/ 1613 w 2048"/>
                <a:gd name="T3" fmla="*/ 217 h 970"/>
                <a:gd name="T4" fmla="*/ 1648 w 2048"/>
                <a:gd name="T5" fmla="*/ 336 h 970"/>
                <a:gd name="T6" fmla="*/ 1413 w 2048"/>
                <a:gd name="T7" fmla="*/ 571 h 970"/>
                <a:gd name="T8" fmla="*/ 1295 w 2048"/>
                <a:gd name="T9" fmla="*/ 535 h 970"/>
                <a:gd name="T10" fmla="*/ 1173 w 2048"/>
                <a:gd name="T11" fmla="*/ 573 h 970"/>
                <a:gd name="T12" fmla="*/ 935 w 2048"/>
                <a:gd name="T13" fmla="*/ 336 h 970"/>
                <a:gd name="T14" fmla="*/ 971 w 2048"/>
                <a:gd name="T15" fmla="*/ 217 h 970"/>
                <a:gd name="T16" fmla="*/ 753 w 2048"/>
                <a:gd name="T17" fmla="*/ 0 h 970"/>
                <a:gd name="T18" fmla="*/ 536 w 2048"/>
                <a:gd name="T19" fmla="*/ 217 h 970"/>
                <a:gd name="T20" fmla="*/ 571 w 2048"/>
                <a:gd name="T21" fmla="*/ 336 h 970"/>
                <a:gd name="T22" fmla="*/ 336 w 2048"/>
                <a:gd name="T23" fmla="*/ 571 h 970"/>
                <a:gd name="T24" fmla="*/ 217 w 2048"/>
                <a:gd name="T25" fmla="*/ 535 h 970"/>
                <a:gd name="T26" fmla="*/ 0 w 2048"/>
                <a:gd name="T27" fmla="*/ 753 h 970"/>
                <a:gd name="T28" fmla="*/ 217 w 2048"/>
                <a:gd name="T29" fmla="*/ 970 h 970"/>
                <a:gd name="T30" fmla="*/ 435 w 2048"/>
                <a:gd name="T31" fmla="*/ 753 h 970"/>
                <a:gd name="T32" fmla="*/ 400 w 2048"/>
                <a:gd name="T33" fmla="*/ 634 h 970"/>
                <a:gd name="T34" fmla="*/ 635 w 2048"/>
                <a:gd name="T35" fmla="*/ 399 h 970"/>
                <a:gd name="T36" fmla="*/ 753 w 2048"/>
                <a:gd name="T37" fmla="*/ 435 h 970"/>
                <a:gd name="T38" fmla="*/ 872 w 2048"/>
                <a:gd name="T39" fmla="*/ 399 h 970"/>
                <a:gd name="T40" fmla="*/ 1110 w 2048"/>
                <a:gd name="T41" fmla="*/ 638 h 970"/>
                <a:gd name="T42" fmla="*/ 1077 w 2048"/>
                <a:gd name="T43" fmla="*/ 753 h 970"/>
                <a:gd name="T44" fmla="*/ 1295 w 2048"/>
                <a:gd name="T45" fmla="*/ 970 h 970"/>
                <a:gd name="T46" fmla="*/ 1512 w 2048"/>
                <a:gd name="T47" fmla="*/ 753 h 970"/>
                <a:gd name="T48" fmla="*/ 1477 w 2048"/>
                <a:gd name="T49" fmla="*/ 634 h 970"/>
                <a:gd name="T50" fmla="*/ 1712 w 2048"/>
                <a:gd name="T51" fmla="*/ 399 h 970"/>
                <a:gd name="T52" fmla="*/ 1831 w 2048"/>
                <a:gd name="T53" fmla="*/ 435 h 970"/>
                <a:gd name="T54" fmla="*/ 2048 w 2048"/>
                <a:gd name="T55" fmla="*/ 217 h 970"/>
                <a:gd name="T56" fmla="*/ 1831 w 2048"/>
                <a:gd name="T57" fmla="*/ 0 h 970"/>
                <a:gd name="T58" fmla="*/ 217 w 2048"/>
                <a:gd name="T59" fmla="*/ 880 h 970"/>
                <a:gd name="T60" fmla="*/ 90 w 2048"/>
                <a:gd name="T61" fmla="*/ 753 h 970"/>
                <a:gd name="T62" fmla="*/ 217 w 2048"/>
                <a:gd name="T63" fmla="*/ 625 h 970"/>
                <a:gd name="T64" fmla="*/ 345 w 2048"/>
                <a:gd name="T65" fmla="*/ 753 h 970"/>
                <a:gd name="T66" fmla="*/ 217 w 2048"/>
                <a:gd name="T67" fmla="*/ 880 h 970"/>
                <a:gd name="T68" fmla="*/ 753 w 2048"/>
                <a:gd name="T69" fmla="*/ 345 h 970"/>
                <a:gd name="T70" fmla="*/ 626 w 2048"/>
                <a:gd name="T71" fmla="*/ 217 h 970"/>
                <a:gd name="T72" fmla="*/ 753 w 2048"/>
                <a:gd name="T73" fmla="*/ 90 h 970"/>
                <a:gd name="T74" fmla="*/ 881 w 2048"/>
                <a:gd name="T75" fmla="*/ 217 h 970"/>
                <a:gd name="T76" fmla="*/ 753 w 2048"/>
                <a:gd name="T77" fmla="*/ 345 h 970"/>
                <a:gd name="T78" fmla="*/ 1295 w 2048"/>
                <a:gd name="T79" fmla="*/ 880 h 970"/>
                <a:gd name="T80" fmla="*/ 1167 w 2048"/>
                <a:gd name="T81" fmla="*/ 753 h 970"/>
                <a:gd name="T82" fmla="*/ 1295 w 2048"/>
                <a:gd name="T83" fmla="*/ 625 h 970"/>
                <a:gd name="T84" fmla="*/ 1422 w 2048"/>
                <a:gd name="T85" fmla="*/ 753 h 970"/>
                <a:gd name="T86" fmla="*/ 1295 w 2048"/>
                <a:gd name="T87" fmla="*/ 880 h 970"/>
                <a:gd name="T88" fmla="*/ 1831 w 2048"/>
                <a:gd name="T89" fmla="*/ 345 h 970"/>
                <a:gd name="T90" fmla="*/ 1703 w 2048"/>
                <a:gd name="T91" fmla="*/ 217 h 970"/>
                <a:gd name="T92" fmla="*/ 1831 w 2048"/>
                <a:gd name="T93" fmla="*/ 90 h 970"/>
                <a:gd name="T94" fmla="*/ 1958 w 2048"/>
                <a:gd name="T95" fmla="*/ 217 h 970"/>
                <a:gd name="T96" fmla="*/ 1831 w 2048"/>
                <a:gd name="T97" fmla="*/ 34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48" h="970">
                  <a:moveTo>
                    <a:pt x="1831" y="0"/>
                  </a:moveTo>
                  <a:cubicBezTo>
                    <a:pt x="1711" y="0"/>
                    <a:pt x="1613" y="97"/>
                    <a:pt x="1613" y="217"/>
                  </a:cubicBezTo>
                  <a:cubicBezTo>
                    <a:pt x="1613" y="261"/>
                    <a:pt x="1626" y="302"/>
                    <a:pt x="1648" y="336"/>
                  </a:cubicBezTo>
                  <a:cubicBezTo>
                    <a:pt x="1413" y="571"/>
                    <a:pt x="1413" y="571"/>
                    <a:pt x="1413" y="571"/>
                  </a:cubicBezTo>
                  <a:cubicBezTo>
                    <a:pt x="1379" y="548"/>
                    <a:pt x="1339" y="535"/>
                    <a:pt x="1295" y="535"/>
                  </a:cubicBezTo>
                  <a:cubicBezTo>
                    <a:pt x="1250" y="535"/>
                    <a:pt x="1207" y="549"/>
                    <a:pt x="1173" y="573"/>
                  </a:cubicBezTo>
                  <a:cubicBezTo>
                    <a:pt x="935" y="336"/>
                    <a:pt x="935" y="336"/>
                    <a:pt x="935" y="336"/>
                  </a:cubicBezTo>
                  <a:cubicBezTo>
                    <a:pt x="958" y="302"/>
                    <a:pt x="971" y="261"/>
                    <a:pt x="971" y="217"/>
                  </a:cubicBezTo>
                  <a:cubicBezTo>
                    <a:pt x="971" y="97"/>
                    <a:pt x="873" y="0"/>
                    <a:pt x="753" y="0"/>
                  </a:cubicBezTo>
                  <a:cubicBezTo>
                    <a:pt x="633" y="0"/>
                    <a:pt x="536" y="97"/>
                    <a:pt x="536" y="217"/>
                  </a:cubicBezTo>
                  <a:cubicBezTo>
                    <a:pt x="536" y="261"/>
                    <a:pt x="549" y="302"/>
                    <a:pt x="571" y="336"/>
                  </a:cubicBezTo>
                  <a:cubicBezTo>
                    <a:pt x="336" y="571"/>
                    <a:pt x="336" y="571"/>
                    <a:pt x="336" y="571"/>
                  </a:cubicBezTo>
                  <a:cubicBezTo>
                    <a:pt x="302" y="548"/>
                    <a:pt x="261" y="535"/>
                    <a:pt x="217" y="535"/>
                  </a:cubicBezTo>
                  <a:cubicBezTo>
                    <a:pt x="98" y="535"/>
                    <a:pt x="0" y="633"/>
                    <a:pt x="0" y="753"/>
                  </a:cubicBezTo>
                  <a:cubicBezTo>
                    <a:pt x="0" y="873"/>
                    <a:pt x="98" y="970"/>
                    <a:pt x="217" y="970"/>
                  </a:cubicBezTo>
                  <a:cubicBezTo>
                    <a:pt x="337" y="970"/>
                    <a:pt x="435" y="873"/>
                    <a:pt x="435" y="753"/>
                  </a:cubicBezTo>
                  <a:cubicBezTo>
                    <a:pt x="435" y="709"/>
                    <a:pt x="422" y="668"/>
                    <a:pt x="400" y="634"/>
                  </a:cubicBezTo>
                  <a:cubicBezTo>
                    <a:pt x="635" y="399"/>
                    <a:pt x="635" y="399"/>
                    <a:pt x="635" y="399"/>
                  </a:cubicBezTo>
                  <a:cubicBezTo>
                    <a:pt x="669" y="422"/>
                    <a:pt x="709" y="435"/>
                    <a:pt x="753" y="435"/>
                  </a:cubicBezTo>
                  <a:cubicBezTo>
                    <a:pt x="797" y="435"/>
                    <a:pt x="838" y="422"/>
                    <a:pt x="872" y="399"/>
                  </a:cubicBezTo>
                  <a:cubicBezTo>
                    <a:pt x="1110" y="638"/>
                    <a:pt x="1110" y="638"/>
                    <a:pt x="1110" y="638"/>
                  </a:cubicBezTo>
                  <a:cubicBezTo>
                    <a:pt x="1090" y="671"/>
                    <a:pt x="1077" y="711"/>
                    <a:pt x="1077" y="753"/>
                  </a:cubicBezTo>
                  <a:cubicBezTo>
                    <a:pt x="1077" y="873"/>
                    <a:pt x="1175" y="970"/>
                    <a:pt x="1295" y="970"/>
                  </a:cubicBezTo>
                  <a:cubicBezTo>
                    <a:pt x="1415" y="970"/>
                    <a:pt x="1512" y="873"/>
                    <a:pt x="1512" y="753"/>
                  </a:cubicBezTo>
                  <a:cubicBezTo>
                    <a:pt x="1512" y="709"/>
                    <a:pt x="1499" y="668"/>
                    <a:pt x="1477" y="634"/>
                  </a:cubicBezTo>
                  <a:cubicBezTo>
                    <a:pt x="1712" y="399"/>
                    <a:pt x="1712" y="399"/>
                    <a:pt x="1712" y="399"/>
                  </a:cubicBezTo>
                  <a:cubicBezTo>
                    <a:pt x="1746" y="422"/>
                    <a:pt x="1787" y="435"/>
                    <a:pt x="1831" y="435"/>
                  </a:cubicBezTo>
                  <a:cubicBezTo>
                    <a:pt x="1950" y="435"/>
                    <a:pt x="2048" y="337"/>
                    <a:pt x="2048" y="217"/>
                  </a:cubicBezTo>
                  <a:cubicBezTo>
                    <a:pt x="2048" y="97"/>
                    <a:pt x="1950" y="0"/>
                    <a:pt x="1831" y="0"/>
                  </a:cubicBezTo>
                  <a:close/>
                  <a:moveTo>
                    <a:pt x="217" y="880"/>
                  </a:moveTo>
                  <a:cubicBezTo>
                    <a:pt x="147" y="880"/>
                    <a:pt x="90" y="823"/>
                    <a:pt x="90" y="753"/>
                  </a:cubicBezTo>
                  <a:cubicBezTo>
                    <a:pt x="90" y="682"/>
                    <a:pt x="147" y="625"/>
                    <a:pt x="217" y="625"/>
                  </a:cubicBezTo>
                  <a:cubicBezTo>
                    <a:pt x="288" y="625"/>
                    <a:pt x="345" y="682"/>
                    <a:pt x="345" y="753"/>
                  </a:cubicBezTo>
                  <a:cubicBezTo>
                    <a:pt x="345" y="823"/>
                    <a:pt x="288" y="880"/>
                    <a:pt x="217" y="880"/>
                  </a:cubicBezTo>
                  <a:close/>
                  <a:moveTo>
                    <a:pt x="753" y="345"/>
                  </a:moveTo>
                  <a:cubicBezTo>
                    <a:pt x="683" y="345"/>
                    <a:pt x="626" y="288"/>
                    <a:pt x="626" y="217"/>
                  </a:cubicBezTo>
                  <a:cubicBezTo>
                    <a:pt x="626" y="147"/>
                    <a:pt x="683" y="90"/>
                    <a:pt x="753" y="90"/>
                  </a:cubicBezTo>
                  <a:cubicBezTo>
                    <a:pt x="823" y="90"/>
                    <a:pt x="881" y="147"/>
                    <a:pt x="881" y="217"/>
                  </a:cubicBezTo>
                  <a:cubicBezTo>
                    <a:pt x="881" y="288"/>
                    <a:pt x="823" y="345"/>
                    <a:pt x="753" y="345"/>
                  </a:cubicBezTo>
                  <a:close/>
                  <a:moveTo>
                    <a:pt x="1295" y="880"/>
                  </a:moveTo>
                  <a:cubicBezTo>
                    <a:pt x="1225" y="880"/>
                    <a:pt x="1167" y="823"/>
                    <a:pt x="1167" y="753"/>
                  </a:cubicBezTo>
                  <a:cubicBezTo>
                    <a:pt x="1167" y="682"/>
                    <a:pt x="1225" y="625"/>
                    <a:pt x="1295" y="625"/>
                  </a:cubicBezTo>
                  <a:cubicBezTo>
                    <a:pt x="1365" y="625"/>
                    <a:pt x="1422" y="682"/>
                    <a:pt x="1422" y="753"/>
                  </a:cubicBezTo>
                  <a:cubicBezTo>
                    <a:pt x="1422" y="823"/>
                    <a:pt x="1365" y="880"/>
                    <a:pt x="1295" y="880"/>
                  </a:cubicBezTo>
                  <a:close/>
                  <a:moveTo>
                    <a:pt x="1831" y="345"/>
                  </a:moveTo>
                  <a:cubicBezTo>
                    <a:pt x="1760" y="345"/>
                    <a:pt x="1703" y="288"/>
                    <a:pt x="1703" y="217"/>
                  </a:cubicBezTo>
                  <a:cubicBezTo>
                    <a:pt x="1703" y="147"/>
                    <a:pt x="1760" y="90"/>
                    <a:pt x="1831" y="90"/>
                  </a:cubicBezTo>
                  <a:cubicBezTo>
                    <a:pt x="1901" y="90"/>
                    <a:pt x="1958" y="147"/>
                    <a:pt x="1958" y="217"/>
                  </a:cubicBezTo>
                  <a:cubicBezTo>
                    <a:pt x="1958" y="288"/>
                    <a:pt x="1901" y="345"/>
                    <a:pt x="1831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3" name="Freeform 6"/>
            <p:cNvSpPr>
              <a:spLocks/>
            </p:cNvSpPr>
            <p:nvPr/>
          </p:nvSpPr>
          <p:spPr bwMode="auto">
            <a:xfrm>
              <a:off x="4752975" y="2598738"/>
              <a:ext cx="176213" cy="174625"/>
            </a:xfrm>
            <a:custGeom>
              <a:avLst/>
              <a:gdLst>
                <a:gd name="T0" fmla="*/ 172 w 190"/>
                <a:gd name="T1" fmla="*/ 18 h 186"/>
                <a:gd name="T2" fmla="*/ 109 w 190"/>
                <a:gd name="T3" fmla="*/ 18 h 186"/>
                <a:gd name="T4" fmla="*/ 17 w 190"/>
                <a:gd name="T5" fmla="*/ 109 h 186"/>
                <a:gd name="T6" fmla="*/ 17 w 190"/>
                <a:gd name="T7" fmla="*/ 173 h 186"/>
                <a:gd name="T8" fmla="*/ 49 w 190"/>
                <a:gd name="T9" fmla="*/ 186 h 186"/>
                <a:gd name="T10" fmla="*/ 81 w 190"/>
                <a:gd name="T11" fmla="*/ 173 h 186"/>
                <a:gd name="T12" fmla="*/ 172 w 190"/>
                <a:gd name="T13" fmla="*/ 81 h 186"/>
                <a:gd name="T14" fmla="*/ 172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2" y="18"/>
                  </a:moveTo>
                  <a:cubicBezTo>
                    <a:pt x="155" y="0"/>
                    <a:pt x="126" y="0"/>
                    <a:pt x="109" y="18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0" y="127"/>
                    <a:pt x="0" y="155"/>
                    <a:pt x="17" y="173"/>
                  </a:cubicBezTo>
                  <a:cubicBezTo>
                    <a:pt x="26" y="182"/>
                    <a:pt x="37" y="186"/>
                    <a:pt x="49" y="186"/>
                  </a:cubicBezTo>
                  <a:cubicBezTo>
                    <a:pt x="60" y="186"/>
                    <a:pt x="72" y="182"/>
                    <a:pt x="81" y="17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90" y="64"/>
                    <a:pt x="190" y="35"/>
                    <a:pt x="17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4" name="Freeform 7"/>
            <p:cNvSpPr>
              <a:spLocks/>
            </p:cNvSpPr>
            <p:nvPr/>
          </p:nvSpPr>
          <p:spPr bwMode="auto">
            <a:xfrm>
              <a:off x="5486400" y="2330451"/>
              <a:ext cx="177800" cy="174625"/>
            </a:xfrm>
            <a:custGeom>
              <a:avLst/>
              <a:gdLst>
                <a:gd name="T0" fmla="*/ 173 w 190"/>
                <a:gd name="T1" fmla="*/ 18 h 186"/>
                <a:gd name="T2" fmla="*/ 109 w 190"/>
                <a:gd name="T3" fmla="*/ 18 h 186"/>
                <a:gd name="T4" fmla="*/ 18 w 190"/>
                <a:gd name="T5" fmla="*/ 109 h 186"/>
                <a:gd name="T6" fmla="*/ 18 w 190"/>
                <a:gd name="T7" fmla="*/ 173 h 186"/>
                <a:gd name="T8" fmla="*/ 50 w 190"/>
                <a:gd name="T9" fmla="*/ 186 h 186"/>
                <a:gd name="T10" fmla="*/ 81 w 190"/>
                <a:gd name="T11" fmla="*/ 173 h 186"/>
                <a:gd name="T12" fmla="*/ 173 w 190"/>
                <a:gd name="T13" fmla="*/ 81 h 186"/>
                <a:gd name="T14" fmla="*/ 173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3" y="18"/>
                  </a:moveTo>
                  <a:cubicBezTo>
                    <a:pt x="155" y="0"/>
                    <a:pt x="127" y="0"/>
                    <a:pt x="109" y="18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0" y="127"/>
                    <a:pt x="0" y="155"/>
                    <a:pt x="18" y="173"/>
                  </a:cubicBezTo>
                  <a:cubicBezTo>
                    <a:pt x="27" y="182"/>
                    <a:pt x="38" y="186"/>
                    <a:pt x="50" y="186"/>
                  </a:cubicBezTo>
                  <a:cubicBezTo>
                    <a:pt x="61" y="186"/>
                    <a:pt x="73" y="181"/>
                    <a:pt x="81" y="173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90" y="64"/>
                    <a:pt x="190" y="35"/>
                    <a:pt x="17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35" name="TextBox 134"/>
          <p:cNvSpPr txBox="1"/>
          <p:nvPr/>
        </p:nvSpPr>
        <p:spPr>
          <a:xfrm>
            <a:off x="8235855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4540AC0-E369-4AD9-BBDB-C2E2E1409CDE}"/>
              </a:ext>
            </a:extLst>
          </p:cNvPr>
          <p:cNvSpPr txBox="1"/>
          <p:nvPr/>
        </p:nvSpPr>
        <p:spPr>
          <a:xfrm>
            <a:off x="4756103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C2A804C-860C-42CE-B071-DD567E25871D}"/>
              </a:ext>
            </a:extLst>
          </p:cNvPr>
          <p:cNvSpPr txBox="1"/>
          <p:nvPr/>
        </p:nvSpPr>
        <p:spPr>
          <a:xfrm>
            <a:off x="1276351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</p:spTree>
    <p:extLst>
      <p:ext uri="{BB962C8B-B14F-4D97-AF65-F5344CB8AC3E}">
        <p14:creationId xmlns:p14="http://schemas.microsoft.com/office/powerpoint/2010/main" val="18415878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3972830" y="165381"/>
            <a:ext cx="424635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The Data: Google API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854232"/>
            <a:ext cx="10087448" cy="2289511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91" name="Chart 90" descr="This is a chart."/>
          <p:cNvGraphicFramePr/>
          <p:nvPr>
            <p:extLst/>
          </p:nvPr>
        </p:nvGraphicFramePr>
        <p:xfrm>
          <a:off x="1156607" y="1001198"/>
          <a:ext cx="9878784" cy="21285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29" name="Rectangle 10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6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30" name="Group 102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45029" y="3564263"/>
            <a:ext cx="3142438" cy="2094961"/>
            <a:chOff x="1074057" y="3562668"/>
            <a:chExt cx="3368336" cy="2245560"/>
          </a:xfrm>
        </p:grpSpPr>
        <p:graphicFrame>
          <p:nvGraphicFramePr>
            <p:cNvPr id="49" name="Chart 48">
              <a:extLs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GraphicFramePr/>
            <p:nvPr>
              <p:extLst/>
            </p:nvPr>
          </p:nvGraphicFramePr>
          <p:xfrm>
            <a:off x="1074057" y="3562668"/>
            <a:ext cx="3368336" cy="224556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60" name="Oval 59"/>
            <p:cNvSpPr/>
            <p:nvPr/>
          </p:nvSpPr>
          <p:spPr>
            <a:xfrm>
              <a:off x="2131059" y="4314863"/>
              <a:ext cx="769375" cy="769376"/>
            </a:xfrm>
            <a:prstGeom prst="ellipse">
              <a:avLst/>
            </a:prstGeom>
            <a:solidFill>
              <a:srgbClr val="30353F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6" name="Group 65"/>
            <p:cNvGrpSpPr/>
            <p:nvPr/>
          </p:nvGrpSpPr>
          <p:grpSpPr>
            <a:xfrm>
              <a:off x="2329678" y="4593845"/>
              <a:ext cx="372136" cy="211412"/>
              <a:chOff x="3283332" y="3275035"/>
              <a:chExt cx="479215" cy="272245"/>
            </a:xfrm>
          </p:grpSpPr>
          <p:sp>
            <p:nvSpPr>
              <p:cNvPr id="67" name="Freeform 11"/>
              <p:cNvSpPr>
                <a:spLocks noEditPoints="1"/>
              </p:cNvSpPr>
              <p:nvPr/>
            </p:nvSpPr>
            <p:spPr bwMode="auto">
              <a:xfrm>
                <a:off x="3283332" y="3275035"/>
                <a:ext cx="479215" cy="272245"/>
              </a:xfrm>
              <a:custGeom>
                <a:avLst/>
                <a:gdLst>
                  <a:gd name="T0" fmla="*/ 2004 w 2048"/>
                  <a:gd name="T1" fmla="*/ 0 h 1162"/>
                  <a:gd name="T2" fmla="*/ 44 w 2048"/>
                  <a:gd name="T3" fmla="*/ 0 h 1162"/>
                  <a:gd name="T4" fmla="*/ 0 w 2048"/>
                  <a:gd name="T5" fmla="*/ 44 h 1162"/>
                  <a:gd name="T6" fmla="*/ 0 w 2048"/>
                  <a:gd name="T7" fmla="*/ 1118 h 1162"/>
                  <a:gd name="T8" fmla="*/ 44 w 2048"/>
                  <a:gd name="T9" fmla="*/ 1162 h 1162"/>
                  <a:gd name="T10" fmla="*/ 2004 w 2048"/>
                  <a:gd name="T11" fmla="*/ 1162 h 1162"/>
                  <a:gd name="T12" fmla="*/ 2048 w 2048"/>
                  <a:gd name="T13" fmla="*/ 1118 h 1162"/>
                  <a:gd name="T14" fmla="*/ 2048 w 2048"/>
                  <a:gd name="T15" fmla="*/ 44 h 1162"/>
                  <a:gd name="T16" fmla="*/ 2004 w 2048"/>
                  <a:gd name="T17" fmla="*/ 0 h 1162"/>
                  <a:gd name="T18" fmla="*/ 88 w 2048"/>
                  <a:gd name="T19" fmla="*/ 88 h 1162"/>
                  <a:gd name="T20" fmla="*/ 312 w 2048"/>
                  <a:gd name="T21" fmla="*/ 88 h 1162"/>
                  <a:gd name="T22" fmla="*/ 88 w 2048"/>
                  <a:gd name="T23" fmla="*/ 311 h 1162"/>
                  <a:gd name="T24" fmla="*/ 88 w 2048"/>
                  <a:gd name="T25" fmla="*/ 88 h 1162"/>
                  <a:gd name="T26" fmla="*/ 88 w 2048"/>
                  <a:gd name="T27" fmla="*/ 1074 h 1162"/>
                  <a:gd name="T28" fmla="*/ 88 w 2048"/>
                  <a:gd name="T29" fmla="*/ 851 h 1162"/>
                  <a:gd name="T30" fmla="*/ 312 w 2048"/>
                  <a:gd name="T31" fmla="*/ 1074 h 1162"/>
                  <a:gd name="T32" fmla="*/ 88 w 2048"/>
                  <a:gd name="T33" fmla="*/ 1074 h 1162"/>
                  <a:gd name="T34" fmla="*/ 1960 w 2048"/>
                  <a:gd name="T35" fmla="*/ 1074 h 1162"/>
                  <a:gd name="T36" fmla="*/ 1736 w 2048"/>
                  <a:gd name="T37" fmla="*/ 1074 h 1162"/>
                  <a:gd name="T38" fmla="*/ 1960 w 2048"/>
                  <a:gd name="T39" fmla="*/ 851 h 1162"/>
                  <a:gd name="T40" fmla="*/ 1960 w 2048"/>
                  <a:gd name="T41" fmla="*/ 1074 h 1162"/>
                  <a:gd name="T42" fmla="*/ 1960 w 2048"/>
                  <a:gd name="T43" fmla="*/ 762 h 1162"/>
                  <a:gd name="T44" fmla="*/ 1648 w 2048"/>
                  <a:gd name="T45" fmla="*/ 1074 h 1162"/>
                  <a:gd name="T46" fmla="*/ 400 w 2048"/>
                  <a:gd name="T47" fmla="*/ 1074 h 1162"/>
                  <a:gd name="T48" fmla="*/ 88 w 2048"/>
                  <a:gd name="T49" fmla="*/ 762 h 1162"/>
                  <a:gd name="T50" fmla="*/ 88 w 2048"/>
                  <a:gd name="T51" fmla="*/ 400 h 1162"/>
                  <a:gd name="T52" fmla="*/ 400 w 2048"/>
                  <a:gd name="T53" fmla="*/ 88 h 1162"/>
                  <a:gd name="T54" fmla="*/ 1648 w 2048"/>
                  <a:gd name="T55" fmla="*/ 88 h 1162"/>
                  <a:gd name="T56" fmla="*/ 1960 w 2048"/>
                  <a:gd name="T57" fmla="*/ 400 h 1162"/>
                  <a:gd name="T58" fmla="*/ 1960 w 2048"/>
                  <a:gd name="T59" fmla="*/ 762 h 1162"/>
                  <a:gd name="T60" fmla="*/ 1960 w 2048"/>
                  <a:gd name="T61" fmla="*/ 311 h 1162"/>
                  <a:gd name="T62" fmla="*/ 1736 w 2048"/>
                  <a:gd name="T63" fmla="*/ 88 h 1162"/>
                  <a:gd name="T64" fmla="*/ 1960 w 2048"/>
                  <a:gd name="T65" fmla="*/ 88 h 1162"/>
                  <a:gd name="T66" fmla="*/ 1960 w 2048"/>
                  <a:gd name="T67" fmla="*/ 311 h 1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48" h="1162">
                    <a:moveTo>
                      <a:pt x="2004" y="0"/>
                    </a:moveTo>
                    <a:cubicBezTo>
                      <a:pt x="44" y="0"/>
                      <a:pt x="44" y="0"/>
                      <a:pt x="44" y="0"/>
                    </a:cubicBezTo>
                    <a:cubicBezTo>
                      <a:pt x="20" y="0"/>
                      <a:pt x="0" y="19"/>
                      <a:pt x="0" y="44"/>
                    </a:cubicBezTo>
                    <a:cubicBezTo>
                      <a:pt x="0" y="1118"/>
                      <a:pt x="0" y="1118"/>
                      <a:pt x="0" y="1118"/>
                    </a:cubicBezTo>
                    <a:cubicBezTo>
                      <a:pt x="0" y="1143"/>
                      <a:pt x="20" y="1162"/>
                      <a:pt x="44" y="1162"/>
                    </a:cubicBezTo>
                    <a:cubicBezTo>
                      <a:pt x="2004" y="1162"/>
                      <a:pt x="2004" y="1162"/>
                      <a:pt x="2004" y="1162"/>
                    </a:cubicBezTo>
                    <a:cubicBezTo>
                      <a:pt x="2028" y="1162"/>
                      <a:pt x="2048" y="1143"/>
                      <a:pt x="2048" y="1118"/>
                    </a:cubicBezTo>
                    <a:cubicBezTo>
                      <a:pt x="2048" y="44"/>
                      <a:pt x="2048" y="44"/>
                      <a:pt x="2048" y="44"/>
                    </a:cubicBezTo>
                    <a:cubicBezTo>
                      <a:pt x="2048" y="19"/>
                      <a:pt x="2028" y="0"/>
                      <a:pt x="2004" y="0"/>
                    </a:cubicBezTo>
                    <a:close/>
                    <a:moveTo>
                      <a:pt x="88" y="88"/>
                    </a:moveTo>
                    <a:cubicBezTo>
                      <a:pt x="312" y="88"/>
                      <a:pt x="312" y="88"/>
                      <a:pt x="312" y="88"/>
                    </a:cubicBezTo>
                    <a:cubicBezTo>
                      <a:pt x="293" y="202"/>
                      <a:pt x="202" y="292"/>
                      <a:pt x="88" y="311"/>
                    </a:cubicBezTo>
                    <a:lnTo>
                      <a:pt x="88" y="88"/>
                    </a:lnTo>
                    <a:close/>
                    <a:moveTo>
                      <a:pt x="88" y="1074"/>
                    </a:moveTo>
                    <a:cubicBezTo>
                      <a:pt x="88" y="851"/>
                      <a:pt x="88" y="851"/>
                      <a:pt x="88" y="851"/>
                    </a:cubicBezTo>
                    <a:cubicBezTo>
                      <a:pt x="202" y="870"/>
                      <a:pt x="293" y="960"/>
                      <a:pt x="312" y="1074"/>
                    </a:cubicBezTo>
                    <a:lnTo>
                      <a:pt x="88" y="1074"/>
                    </a:lnTo>
                    <a:close/>
                    <a:moveTo>
                      <a:pt x="1960" y="1074"/>
                    </a:moveTo>
                    <a:cubicBezTo>
                      <a:pt x="1736" y="1074"/>
                      <a:pt x="1736" y="1074"/>
                      <a:pt x="1736" y="1074"/>
                    </a:cubicBezTo>
                    <a:cubicBezTo>
                      <a:pt x="1755" y="960"/>
                      <a:pt x="1846" y="870"/>
                      <a:pt x="1960" y="851"/>
                    </a:cubicBezTo>
                    <a:lnTo>
                      <a:pt x="1960" y="1074"/>
                    </a:lnTo>
                    <a:close/>
                    <a:moveTo>
                      <a:pt x="1960" y="762"/>
                    </a:moveTo>
                    <a:cubicBezTo>
                      <a:pt x="1797" y="782"/>
                      <a:pt x="1668" y="911"/>
                      <a:pt x="1648" y="1074"/>
                    </a:cubicBezTo>
                    <a:cubicBezTo>
                      <a:pt x="400" y="1074"/>
                      <a:pt x="400" y="1074"/>
                      <a:pt x="400" y="1074"/>
                    </a:cubicBezTo>
                    <a:cubicBezTo>
                      <a:pt x="380" y="911"/>
                      <a:pt x="251" y="782"/>
                      <a:pt x="88" y="762"/>
                    </a:cubicBezTo>
                    <a:cubicBezTo>
                      <a:pt x="88" y="400"/>
                      <a:pt x="88" y="400"/>
                      <a:pt x="88" y="400"/>
                    </a:cubicBezTo>
                    <a:cubicBezTo>
                      <a:pt x="251" y="380"/>
                      <a:pt x="380" y="251"/>
                      <a:pt x="400" y="88"/>
                    </a:cubicBezTo>
                    <a:cubicBezTo>
                      <a:pt x="1648" y="88"/>
                      <a:pt x="1648" y="88"/>
                      <a:pt x="1648" y="88"/>
                    </a:cubicBezTo>
                    <a:cubicBezTo>
                      <a:pt x="1668" y="251"/>
                      <a:pt x="1797" y="380"/>
                      <a:pt x="1960" y="400"/>
                    </a:cubicBezTo>
                    <a:cubicBezTo>
                      <a:pt x="1960" y="762"/>
                      <a:pt x="1960" y="762"/>
                      <a:pt x="1960" y="762"/>
                    </a:cubicBezTo>
                    <a:close/>
                    <a:moveTo>
                      <a:pt x="1960" y="311"/>
                    </a:moveTo>
                    <a:cubicBezTo>
                      <a:pt x="1846" y="292"/>
                      <a:pt x="1755" y="202"/>
                      <a:pt x="1736" y="88"/>
                    </a:cubicBezTo>
                    <a:cubicBezTo>
                      <a:pt x="1960" y="88"/>
                      <a:pt x="1960" y="88"/>
                      <a:pt x="1960" y="88"/>
                    </a:cubicBezTo>
                    <a:lnTo>
                      <a:pt x="1960" y="31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9" name="Freeform 12" descr="This is an icon of money. "/>
              <p:cNvSpPr>
                <a:spLocks noEditPoints="1"/>
              </p:cNvSpPr>
              <p:nvPr/>
            </p:nvSpPr>
            <p:spPr bwMode="auto">
              <a:xfrm>
                <a:off x="3381245" y="3337126"/>
                <a:ext cx="282594" cy="148859"/>
              </a:xfrm>
              <a:custGeom>
                <a:avLst/>
                <a:gdLst>
                  <a:gd name="T0" fmla="*/ 1169 w 1208"/>
                  <a:gd name="T1" fmla="*/ 127 h 634"/>
                  <a:gd name="T2" fmla="*/ 1081 w 1208"/>
                  <a:gd name="T3" fmla="*/ 39 h 634"/>
                  <a:gd name="T4" fmla="*/ 1041 w 1208"/>
                  <a:gd name="T5" fmla="*/ 0 h 634"/>
                  <a:gd name="T6" fmla="*/ 167 w 1208"/>
                  <a:gd name="T7" fmla="*/ 0 h 634"/>
                  <a:gd name="T8" fmla="*/ 127 w 1208"/>
                  <a:gd name="T9" fmla="*/ 39 h 634"/>
                  <a:gd name="T10" fmla="*/ 39 w 1208"/>
                  <a:gd name="T11" fmla="*/ 127 h 634"/>
                  <a:gd name="T12" fmla="*/ 0 w 1208"/>
                  <a:gd name="T13" fmla="*/ 167 h 634"/>
                  <a:gd name="T14" fmla="*/ 0 w 1208"/>
                  <a:gd name="T15" fmla="*/ 467 h 634"/>
                  <a:gd name="T16" fmla="*/ 39 w 1208"/>
                  <a:gd name="T17" fmla="*/ 507 h 634"/>
                  <a:gd name="T18" fmla="*/ 127 w 1208"/>
                  <a:gd name="T19" fmla="*/ 595 h 634"/>
                  <a:gd name="T20" fmla="*/ 167 w 1208"/>
                  <a:gd name="T21" fmla="*/ 634 h 634"/>
                  <a:gd name="T22" fmla="*/ 1041 w 1208"/>
                  <a:gd name="T23" fmla="*/ 634 h 634"/>
                  <a:gd name="T24" fmla="*/ 1081 w 1208"/>
                  <a:gd name="T25" fmla="*/ 595 h 634"/>
                  <a:gd name="T26" fmla="*/ 1169 w 1208"/>
                  <a:gd name="T27" fmla="*/ 507 h 634"/>
                  <a:gd name="T28" fmla="*/ 1208 w 1208"/>
                  <a:gd name="T29" fmla="*/ 467 h 634"/>
                  <a:gd name="T30" fmla="*/ 1208 w 1208"/>
                  <a:gd name="T31" fmla="*/ 167 h 634"/>
                  <a:gd name="T32" fmla="*/ 1169 w 1208"/>
                  <a:gd name="T33" fmla="*/ 127 h 634"/>
                  <a:gd name="T34" fmla="*/ 1129 w 1208"/>
                  <a:gd name="T35" fmla="*/ 432 h 634"/>
                  <a:gd name="T36" fmla="*/ 1006 w 1208"/>
                  <a:gd name="T37" fmla="*/ 555 h 634"/>
                  <a:gd name="T38" fmla="*/ 202 w 1208"/>
                  <a:gd name="T39" fmla="*/ 555 h 634"/>
                  <a:gd name="T40" fmla="*/ 79 w 1208"/>
                  <a:gd name="T41" fmla="*/ 432 h 634"/>
                  <a:gd name="T42" fmla="*/ 79 w 1208"/>
                  <a:gd name="T43" fmla="*/ 202 h 634"/>
                  <a:gd name="T44" fmla="*/ 202 w 1208"/>
                  <a:gd name="T45" fmla="*/ 79 h 634"/>
                  <a:gd name="T46" fmla="*/ 1006 w 1208"/>
                  <a:gd name="T47" fmla="*/ 79 h 634"/>
                  <a:gd name="T48" fmla="*/ 1129 w 1208"/>
                  <a:gd name="T49" fmla="*/ 202 h 634"/>
                  <a:gd name="T50" fmla="*/ 1129 w 1208"/>
                  <a:gd name="T51" fmla="*/ 432 h 6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208" h="634">
                    <a:moveTo>
                      <a:pt x="1169" y="127"/>
                    </a:moveTo>
                    <a:cubicBezTo>
                      <a:pt x="1120" y="127"/>
                      <a:pt x="1081" y="88"/>
                      <a:pt x="1081" y="39"/>
                    </a:cubicBezTo>
                    <a:cubicBezTo>
                      <a:pt x="1081" y="17"/>
                      <a:pt x="1063" y="0"/>
                      <a:pt x="1041" y="0"/>
                    </a:cubicBezTo>
                    <a:cubicBezTo>
                      <a:pt x="167" y="0"/>
                      <a:pt x="167" y="0"/>
                      <a:pt x="167" y="0"/>
                    </a:cubicBezTo>
                    <a:cubicBezTo>
                      <a:pt x="145" y="0"/>
                      <a:pt x="127" y="17"/>
                      <a:pt x="127" y="39"/>
                    </a:cubicBezTo>
                    <a:cubicBezTo>
                      <a:pt x="127" y="88"/>
                      <a:pt x="88" y="127"/>
                      <a:pt x="39" y="127"/>
                    </a:cubicBezTo>
                    <a:cubicBezTo>
                      <a:pt x="17" y="127"/>
                      <a:pt x="0" y="145"/>
                      <a:pt x="0" y="167"/>
                    </a:cubicBezTo>
                    <a:cubicBezTo>
                      <a:pt x="0" y="467"/>
                      <a:pt x="0" y="467"/>
                      <a:pt x="0" y="467"/>
                    </a:cubicBezTo>
                    <a:cubicBezTo>
                      <a:pt x="0" y="489"/>
                      <a:pt x="17" y="507"/>
                      <a:pt x="39" y="507"/>
                    </a:cubicBezTo>
                    <a:cubicBezTo>
                      <a:pt x="88" y="507"/>
                      <a:pt x="127" y="546"/>
                      <a:pt x="127" y="595"/>
                    </a:cubicBezTo>
                    <a:cubicBezTo>
                      <a:pt x="127" y="617"/>
                      <a:pt x="145" y="634"/>
                      <a:pt x="167" y="634"/>
                    </a:cubicBezTo>
                    <a:cubicBezTo>
                      <a:pt x="1041" y="634"/>
                      <a:pt x="1041" y="634"/>
                      <a:pt x="1041" y="634"/>
                    </a:cubicBezTo>
                    <a:cubicBezTo>
                      <a:pt x="1063" y="634"/>
                      <a:pt x="1081" y="617"/>
                      <a:pt x="1081" y="595"/>
                    </a:cubicBezTo>
                    <a:cubicBezTo>
                      <a:pt x="1081" y="546"/>
                      <a:pt x="1120" y="507"/>
                      <a:pt x="1169" y="507"/>
                    </a:cubicBezTo>
                    <a:cubicBezTo>
                      <a:pt x="1191" y="507"/>
                      <a:pt x="1208" y="489"/>
                      <a:pt x="1208" y="467"/>
                    </a:cubicBezTo>
                    <a:cubicBezTo>
                      <a:pt x="1208" y="167"/>
                      <a:pt x="1208" y="167"/>
                      <a:pt x="1208" y="167"/>
                    </a:cubicBezTo>
                    <a:cubicBezTo>
                      <a:pt x="1208" y="145"/>
                      <a:pt x="1191" y="127"/>
                      <a:pt x="1169" y="127"/>
                    </a:cubicBezTo>
                    <a:close/>
                    <a:moveTo>
                      <a:pt x="1129" y="432"/>
                    </a:moveTo>
                    <a:cubicBezTo>
                      <a:pt x="1069" y="447"/>
                      <a:pt x="1021" y="495"/>
                      <a:pt x="1006" y="555"/>
                    </a:cubicBezTo>
                    <a:cubicBezTo>
                      <a:pt x="202" y="555"/>
                      <a:pt x="202" y="555"/>
                      <a:pt x="202" y="555"/>
                    </a:cubicBezTo>
                    <a:cubicBezTo>
                      <a:pt x="187" y="495"/>
                      <a:pt x="139" y="447"/>
                      <a:pt x="79" y="432"/>
                    </a:cubicBezTo>
                    <a:cubicBezTo>
                      <a:pt x="79" y="202"/>
                      <a:pt x="79" y="202"/>
                      <a:pt x="79" y="202"/>
                    </a:cubicBezTo>
                    <a:cubicBezTo>
                      <a:pt x="139" y="187"/>
                      <a:pt x="187" y="139"/>
                      <a:pt x="202" y="79"/>
                    </a:cubicBezTo>
                    <a:cubicBezTo>
                      <a:pt x="1006" y="79"/>
                      <a:pt x="1006" y="79"/>
                      <a:pt x="1006" y="79"/>
                    </a:cubicBezTo>
                    <a:cubicBezTo>
                      <a:pt x="1021" y="139"/>
                      <a:pt x="1069" y="187"/>
                      <a:pt x="1129" y="202"/>
                    </a:cubicBezTo>
                    <a:cubicBezTo>
                      <a:pt x="1129" y="432"/>
                      <a:pt x="1129" y="432"/>
                      <a:pt x="1129" y="43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1" name="Freeform 13"/>
              <p:cNvSpPr>
                <a:spLocks/>
              </p:cNvSpPr>
              <p:nvPr/>
            </p:nvSpPr>
            <p:spPr bwMode="auto">
              <a:xfrm>
                <a:off x="3464829" y="3368967"/>
                <a:ext cx="32638" cy="85176"/>
              </a:xfrm>
              <a:custGeom>
                <a:avLst/>
                <a:gdLst>
                  <a:gd name="T0" fmla="*/ 99 w 139"/>
                  <a:gd name="T1" fmla="*/ 0 h 364"/>
                  <a:gd name="T2" fmla="*/ 39 w 139"/>
                  <a:gd name="T3" fmla="*/ 0 h 364"/>
                  <a:gd name="T4" fmla="*/ 0 w 139"/>
                  <a:gd name="T5" fmla="*/ 40 h 364"/>
                  <a:gd name="T6" fmla="*/ 39 w 139"/>
                  <a:gd name="T7" fmla="*/ 79 h 364"/>
                  <a:gd name="T8" fmla="*/ 59 w 139"/>
                  <a:gd name="T9" fmla="*/ 79 h 364"/>
                  <a:gd name="T10" fmla="*/ 59 w 139"/>
                  <a:gd name="T11" fmla="*/ 324 h 364"/>
                  <a:gd name="T12" fmla="*/ 99 w 139"/>
                  <a:gd name="T13" fmla="*/ 364 h 364"/>
                  <a:gd name="T14" fmla="*/ 139 w 139"/>
                  <a:gd name="T15" fmla="*/ 324 h 364"/>
                  <a:gd name="T16" fmla="*/ 139 w 139"/>
                  <a:gd name="T17" fmla="*/ 40 h 364"/>
                  <a:gd name="T18" fmla="*/ 99 w 139"/>
                  <a:gd name="T19" fmla="*/ 0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9" h="364">
                    <a:moveTo>
                      <a:pt x="99" y="0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62"/>
                      <a:pt x="18" y="79"/>
                      <a:pt x="39" y="79"/>
                    </a:cubicBezTo>
                    <a:cubicBezTo>
                      <a:pt x="59" y="79"/>
                      <a:pt x="59" y="79"/>
                      <a:pt x="59" y="79"/>
                    </a:cubicBezTo>
                    <a:cubicBezTo>
                      <a:pt x="59" y="324"/>
                      <a:pt x="59" y="324"/>
                      <a:pt x="59" y="324"/>
                    </a:cubicBezTo>
                    <a:cubicBezTo>
                      <a:pt x="59" y="346"/>
                      <a:pt x="77" y="364"/>
                      <a:pt x="99" y="364"/>
                    </a:cubicBezTo>
                    <a:cubicBezTo>
                      <a:pt x="121" y="364"/>
                      <a:pt x="139" y="346"/>
                      <a:pt x="139" y="324"/>
                    </a:cubicBezTo>
                    <a:cubicBezTo>
                      <a:pt x="139" y="40"/>
                      <a:pt x="139" y="40"/>
                      <a:pt x="139" y="40"/>
                    </a:cubicBezTo>
                    <a:cubicBezTo>
                      <a:pt x="139" y="18"/>
                      <a:pt x="121" y="0"/>
                      <a:pt x="9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2" name="Freeform 14"/>
              <p:cNvSpPr>
                <a:spLocks noEditPoints="1"/>
              </p:cNvSpPr>
              <p:nvPr/>
            </p:nvSpPr>
            <p:spPr bwMode="auto">
              <a:xfrm>
                <a:off x="3518959" y="3368967"/>
                <a:ext cx="61295" cy="85176"/>
              </a:xfrm>
              <a:custGeom>
                <a:avLst/>
                <a:gdLst>
                  <a:gd name="T0" fmla="*/ 222 w 262"/>
                  <a:gd name="T1" fmla="*/ 0 h 364"/>
                  <a:gd name="T2" fmla="*/ 40 w 262"/>
                  <a:gd name="T3" fmla="*/ 0 h 364"/>
                  <a:gd name="T4" fmla="*/ 0 w 262"/>
                  <a:gd name="T5" fmla="*/ 40 h 364"/>
                  <a:gd name="T6" fmla="*/ 0 w 262"/>
                  <a:gd name="T7" fmla="*/ 324 h 364"/>
                  <a:gd name="T8" fmla="*/ 40 w 262"/>
                  <a:gd name="T9" fmla="*/ 364 h 364"/>
                  <a:gd name="T10" fmla="*/ 222 w 262"/>
                  <a:gd name="T11" fmla="*/ 364 h 364"/>
                  <a:gd name="T12" fmla="*/ 262 w 262"/>
                  <a:gd name="T13" fmla="*/ 324 h 364"/>
                  <a:gd name="T14" fmla="*/ 262 w 262"/>
                  <a:gd name="T15" fmla="*/ 40 h 364"/>
                  <a:gd name="T16" fmla="*/ 222 w 262"/>
                  <a:gd name="T17" fmla="*/ 0 h 364"/>
                  <a:gd name="T18" fmla="*/ 183 w 262"/>
                  <a:gd name="T19" fmla="*/ 285 h 364"/>
                  <a:gd name="T20" fmla="*/ 80 w 262"/>
                  <a:gd name="T21" fmla="*/ 285 h 364"/>
                  <a:gd name="T22" fmla="*/ 80 w 262"/>
                  <a:gd name="T23" fmla="*/ 79 h 364"/>
                  <a:gd name="T24" fmla="*/ 183 w 262"/>
                  <a:gd name="T25" fmla="*/ 79 h 364"/>
                  <a:gd name="T26" fmla="*/ 183 w 262"/>
                  <a:gd name="T27" fmla="*/ 285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62" h="364">
                    <a:moveTo>
                      <a:pt x="222" y="0"/>
                    </a:moveTo>
                    <a:cubicBezTo>
                      <a:pt x="40" y="0"/>
                      <a:pt x="40" y="0"/>
                      <a:pt x="40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324"/>
                      <a:pt x="0" y="324"/>
                      <a:pt x="0" y="324"/>
                    </a:cubicBezTo>
                    <a:cubicBezTo>
                      <a:pt x="0" y="346"/>
                      <a:pt x="18" y="364"/>
                      <a:pt x="40" y="364"/>
                    </a:cubicBezTo>
                    <a:cubicBezTo>
                      <a:pt x="222" y="364"/>
                      <a:pt x="222" y="364"/>
                      <a:pt x="222" y="364"/>
                    </a:cubicBezTo>
                    <a:cubicBezTo>
                      <a:pt x="244" y="364"/>
                      <a:pt x="262" y="346"/>
                      <a:pt x="262" y="324"/>
                    </a:cubicBezTo>
                    <a:cubicBezTo>
                      <a:pt x="262" y="40"/>
                      <a:pt x="262" y="40"/>
                      <a:pt x="262" y="40"/>
                    </a:cubicBezTo>
                    <a:cubicBezTo>
                      <a:pt x="262" y="18"/>
                      <a:pt x="244" y="0"/>
                      <a:pt x="222" y="0"/>
                    </a:cubicBezTo>
                    <a:close/>
                    <a:moveTo>
                      <a:pt x="183" y="285"/>
                    </a:moveTo>
                    <a:cubicBezTo>
                      <a:pt x="80" y="285"/>
                      <a:pt x="80" y="285"/>
                      <a:pt x="80" y="285"/>
                    </a:cubicBezTo>
                    <a:cubicBezTo>
                      <a:pt x="80" y="79"/>
                      <a:pt x="80" y="79"/>
                      <a:pt x="80" y="79"/>
                    </a:cubicBezTo>
                    <a:cubicBezTo>
                      <a:pt x="183" y="79"/>
                      <a:pt x="183" y="79"/>
                      <a:pt x="183" y="79"/>
                    </a:cubicBezTo>
                    <a:lnTo>
                      <a:pt x="183" y="28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39" name="Rectangle 1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32029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34" name="Group 103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524782" y="3564262"/>
            <a:ext cx="3142438" cy="2094961"/>
            <a:chOff x="4411831" y="3562667"/>
            <a:chExt cx="3368336" cy="2245560"/>
          </a:xfrm>
        </p:grpSpPr>
        <p:graphicFrame>
          <p:nvGraphicFramePr>
            <p:cNvPr id="50" name="Chart 49"/>
            <p:cNvGraphicFramePr/>
            <p:nvPr>
              <p:extLst/>
            </p:nvPr>
          </p:nvGraphicFramePr>
          <p:xfrm>
            <a:off x="4411831" y="3562667"/>
            <a:ext cx="3368336" cy="224556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grpSp>
          <p:nvGrpSpPr>
            <p:cNvPr id="1032" name="Group 1031"/>
            <p:cNvGrpSpPr/>
            <p:nvPr/>
          </p:nvGrpSpPr>
          <p:grpSpPr>
            <a:xfrm>
              <a:off x="5470770" y="4301269"/>
              <a:ext cx="769375" cy="769375"/>
              <a:chOff x="5470770" y="4301269"/>
              <a:chExt cx="769375" cy="769375"/>
            </a:xfrm>
          </p:grpSpPr>
          <p:sp>
            <p:nvSpPr>
              <p:cNvPr id="59" name="Oval 58"/>
              <p:cNvSpPr/>
              <p:nvPr/>
            </p:nvSpPr>
            <p:spPr>
              <a:xfrm>
                <a:off x="5470770" y="4301269"/>
                <a:ext cx="769375" cy="769375"/>
              </a:xfrm>
              <a:prstGeom prst="ellipse">
                <a:avLst/>
              </a:prstGeom>
              <a:solidFill>
                <a:srgbClr val="43CDD9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5" name="Freeform 18" descr="This is an icon of a human being. "/>
              <p:cNvSpPr>
                <a:spLocks noEditPoints="1"/>
              </p:cNvSpPr>
              <p:nvPr/>
            </p:nvSpPr>
            <p:spPr bwMode="auto">
              <a:xfrm>
                <a:off x="5729552" y="4520215"/>
                <a:ext cx="251809" cy="331481"/>
              </a:xfrm>
              <a:custGeom>
                <a:avLst/>
                <a:gdLst>
                  <a:gd name="T0" fmla="*/ 980 w 1559"/>
                  <a:gd name="T1" fmla="*/ 1084 h 2048"/>
                  <a:gd name="T2" fmla="*/ 1202 w 1559"/>
                  <a:gd name="T3" fmla="*/ 678 h 2048"/>
                  <a:gd name="T4" fmla="*/ 1252 w 1559"/>
                  <a:gd name="T5" fmla="*/ 469 h 2048"/>
                  <a:gd name="T6" fmla="*/ 637 w 1559"/>
                  <a:gd name="T7" fmla="*/ 43 h 2048"/>
                  <a:gd name="T8" fmla="*/ 348 w 1559"/>
                  <a:gd name="T9" fmla="*/ 260 h 2048"/>
                  <a:gd name="T10" fmla="*/ 346 w 1559"/>
                  <a:gd name="T11" fmla="*/ 666 h 2048"/>
                  <a:gd name="T12" fmla="*/ 578 w 1559"/>
                  <a:gd name="T13" fmla="*/ 1084 h 2048"/>
                  <a:gd name="T14" fmla="*/ 0 w 1559"/>
                  <a:gd name="T15" fmla="*/ 1646 h 2048"/>
                  <a:gd name="T16" fmla="*/ 46 w 1559"/>
                  <a:gd name="T17" fmla="*/ 2048 h 2048"/>
                  <a:gd name="T18" fmla="*/ 1107 w 1559"/>
                  <a:gd name="T19" fmla="*/ 2048 h 2048"/>
                  <a:gd name="T20" fmla="*/ 1559 w 1559"/>
                  <a:gd name="T21" fmla="*/ 2002 h 2048"/>
                  <a:gd name="T22" fmla="*/ 1253 w 1559"/>
                  <a:gd name="T23" fmla="*/ 1330 h 2048"/>
                  <a:gd name="T24" fmla="*/ 651 w 1559"/>
                  <a:gd name="T25" fmla="*/ 134 h 2048"/>
                  <a:gd name="T26" fmla="*/ 818 w 1559"/>
                  <a:gd name="T27" fmla="*/ 92 h 2048"/>
                  <a:gd name="T28" fmla="*/ 1160 w 1559"/>
                  <a:gd name="T29" fmla="*/ 487 h 2048"/>
                  <a:gd name="T30" fmla="*/ 702 w 1559"/>
                  <a:gd name="T31" fmla="*/ 427 h 2048"/>
                  <a:gd name="T32" fmla="*/ 622 w 1559"/>
                  <a:gd name="T33" fmla="*/ 373 h 2048"/>
                  <a:gd name="T34" fmla="*/ 515 w 1559"/>
                  <a:gd name="T35" fmla="*/ 380 h 2048"/>
                  <a:gd name="T36" fmla="*/ 599 w 1559"/>
                  <a:gd name="T37" fmla="*/ 143 h 2048"/>
                  <a:gd name="T38" fmla="*/ 447 w 1559"/>
                  <a:gd name="T39" fmla="*/ 660 h 2048"/>
                  <a:gd name="T40" fmla="*/ 595 w 1559"/>
                  <a:gd name="T41" fmla="*/ 484 h 2048"/>
                  <a:gd name="T42" fmla="*/ 1016 w 1559"/>
                  <a:gd name="T43" fmla="*/ 519 h 2048"/>
                  <a:gd name="T44" fmla="*/ 1116 w 1559"/>
                  <a:gd name="T45" fmla="*/ 585 h 2048"/>
                  <a:gd name="T46" fmla="*/ 558 w 1559"/>
                  <a:gd name="T47" fmla="*/ 941 h 2048"/>
                  <a:gd name="T48" fmla="*/ 779 w 1559"/>
                  <a:gd name="T49" fmla="*/ 1149 h 2048"/>
                  <a:gd name="T50" fmla="*/ 1028 w 1559"/>
                  <a:gd name="T51" fmla="*/ 1347 h 2048"/>
                  <a:gd name="T52" fmla="*/ 779 w 1559"/>
                  <a:gd name="T53" fmla="*/ 1695 h 2048"/>
                  <a:gd name="T54" fmla="*/ 530 w 1559"/>
                  <a:gd name="T55" fmla="*/ 1347 h 2048"/>
                  <a:gd name="T56" fmla="*/ 1466 w 1559"/>
                  <a:gd name="T57" fmla="*/ 1956 h 2048"/>
                  <a:gd name="T58" fmla="*/ 451 w 1559"/>
                  <a:gd name="T59" fmla="*/ 1956 h 2048"/>
                  <a:gd name="T60" fmla="*/ 92 w 1559"/>
                  <a:gd name="T61" fmla="*/ 1646 h 2048"/>
                  <a:gd name="T62" fmla="*/ 451 w 1559"/>
                  <a:gd name="T63" fmla="*/ 1393 h 2048"/>
                  <a:gd name="T64" fmla="*/ 779 w 1559"/>
                  <a:gd name="T65" fmla="*/ 1787 h 2048"/>
                  <a:gd name="T66" fmla="*/ 861 w 1559"/>
                  <a:gd name="T67" fmla="*/ 1744 h 2048"/>
                  <a:gd name="T68" fmla="*/ 1242 w 1559"/>
                  <a:gd name="T69" fmla="*/ 1422 h 2048"/>
                  <a:gd name="T70" fmla="*/ 1466 w 1559"/>
                  <a:gd name="T71" fmla="*/ 1956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559" h="2048">
                    <a:moveTo>
                      <a:pt x="1253" y="1330"/>
                    </a:moveTo>
                    <a:cubicBezTo>
                      <a:pt x="1251" y="1330"/>
                      <a:pt x="1015" y="1337"/>
                      <a:pt x="980" y="1084"/>
                    </a:cubicBezTo>
                    <a:cubicBezTo>
                      <a:pt x="1019" y="1057"/>
                      <a:pt x="1055" y="1022"/>
                      <a:pt x="1087" y="979"/>
                    </a:cubicBezTo>
                    <a:cubicBezTo>
                      <a:pt x="1148" y="895"/>
                      <a:pt x="1188" y="791"/>
                      <a:pt x="1202" y="678"/>
                    </a:cubicBezTo>
                    <a:cubicBezTo>
                      <a:pt x="1207" y="674"/>
                      <a:pt x="1211" y="668"/>
                      <a:pt x="1214" y="662"/>
                    </a:cubicBezTo>
                    <a:cubicBezTo>
                      <a:pt x="1239" y="601"/>
                      <a:pt x="1252" y="536"/>
                      <a:pt x="1252" y="469"/>
                    </a:cubicBezTo>
                    <a:cubicBezTo>
                      <a:pt x="1252" y="210"/>
                      <a:pt x="1057" y="0"/>
                      <a:pt x="818" y="0"/>
                    </a:cubicBezTo>
                    <a:cubicBezTo>
                      <a:pt x="755" y="0"/>
                      <a:pt x="694" y="14"/>
                      <a:pt x="637" y="43"/>
                    </a:cubicBezTo>
                    <a:cubicBezTo>
                      <a:pt x="615" y="45"/>
                      <a:pt x="594" y="48"/>
                      <a:pt x="573" y="54"/>
                    </a:cubicBezTo>
                    <a:cubicBezTo>
                      <a:pt x="475" y="83"/>
                      <a:pt x="395" y="156"/>
                      <a:pt x="348" y="260"/>
                    </a:cubicBezTo>
                    <a:cubicBezTo>
                      <a:pt x="302" y="361"/>
                      <a:pt x="293" y="480"/>
                      <a:pt x="322" y="595"/>
                    </a:cubicBezTo>
                    <a:cubicBezTo>
                      <a:pt x="328" y="619"/>
                      <a:pt x="336" y="643"/>
                      <a:pt x="346" y="666"/>
                    </a:cubicBezTo>
                    <a:cubicBezTo>
                      <a:pt x="348" y="672"/>
                      <a:pt x="352" y="677"/>
                      <a:pt x="356" y="681"/>
                    </a:cubicBezTo>
                    <a:cubicBezTo>
                      <a:pt x="379" y="858"/>
                      <a:pt x="463" y="1004"/>
                      <a:pt x="578" y="1084"/>
                    </a:cubicBezTo>
                    <a:cubicBezTo>
                      <a:pt x="542" y="1337"/>
                      <a:pt x="307" y="1330"/>
                      <a:pt x="305" y="1330"/>
                    </a:cubicBezTo>
                    <a:cubicBezTo>
                      <a:pt x="136" y="1336"/>
                      <a:pt x="0" y="1475"/>
                      <a:pt x="0" y="1646"/>
                    </a:cubicBezTo>
                    <a:cubicBezTo>
                      <a:pt x="0" y="2002"/>
                      <a:pt x="0" y="2002"/>
                      <a:pt x="0" y="2002"/>
                    </a:cubicBezTo>
                    <a:cubicBezTo>
                      <a:pt x="0" y="2027"/>
                      <a:pt x="20" y="2048"/>
                      <a:pt x="46" y="2048"/>
                    </a:cubicBezTo>
                    <a:cubicBezTo>
                      <a:pt x="451" y="2048"/>
                      <a:pt x="451" y="2048"/>
                      <a:pt x="451" y="2048"/>
                    </a:cubicBezTo>
                    <a:cubicBezTo>
                      <a:pt x="1107" y="2048"/>
                      <a:pt x="1107" y="2048"/>
                      <a:pt x="1107" y="2048"/>
                    </a:cubicBezTo>
                    <a:cubicBezTo>
                      <a:pt x="1512" y="2048"/>
                      <a:pt x="1512" y="2048"/>
                      <a:pt x="1512" y="2048"/>
                    </a:cubicBezTo>
                    <a:cubicBezTo>
                      <a:pt x="1538" y="2048"/>
                      <a:pt x="1559" y="2027"/>
                      <a:pt x="1559" y="2002"/>
                    </a:cubicBezTo>
                    <a:cubicBezTo>
                      <a:pt x="1559" y="1646"/>
                      <a:pt x="1559" y="1646"/>
                      <a:pt x="1559" y="1646"/>
                    </a:cubicBezTo>
                    <a:cubicBezTo>
                      <a:pt x="1558" y="1475"/>
                      <a:pt x="1422" y="1336"/>
                      <a:pt x="1253" y="1330"/>
                    </a:cubicBezTo>
                    <a:close/>
                    <a:moveTo>
                      <a:pt x="599" y="143"/>
                    </a:moveTo>
                    <a:cubicBezTo>
                      <a:pt x="615" y="138"/>
                      <a:pt x="633" y="135"/>
                      <a:pt x="651" y="134"/>
                    </a:cubicBezTo>
                    <a:cubicBezTo>
                      <a:pt x="658" y="134"/>
                      <a:pt x="665" y="132"/>
                      <a:pt x="671" y="129"/>
                    </a:cubicBezTo>
                    <a:cubicBezTo>
                      <a:pt x="717" y="105"/>
                      <a:pt x="767" y="92"/>
                      <a:pt x="818" y="92"/>
                    </a:cubicBezTo>
                    <a:cubicBezTo>
                      <a:pt x="1006" y="92"/>
                      <a:pt x="1160" y="261"/>
                      <a:pt x="1160" y="469"/>
                    </a:cubicBezTo>
                    <a:cubicBezTo>
                      <a:pt x="1160" y="475"/>
                      <a:pt x="1160" y="481"/>
                      <a:pt x="1160" y="487"/>
                    </a:cubicBezTo>
                    <a:cubicBezTo>
                      <a:pt x="1123" y="450"/>
                      <a:pt x="1072" y="427"/>
                      <a:pt x="1016" y="427"/>
                    </a:cubicBezTo>
                    <a:cubicBezTo>
                      <a:pt x="702" y="427"/>
                      <a:pt x="702" y="427"/>
                      <a:pt x="702" y="427"/>
                    </a:cubicBezTo>
                    <a:cubicBezTo>
                      <a:pt x="683" y="427"/>
                      <a:pt x="665" y="421"/>
                      <a:pt x="650" y="410"/>
                    </a:cubicBezTo>
                    <a:cubicBezTo>
                      <a:pt x="638" y="400"/>
                      <a:pt x="628" y="388"/>
                      <a:pt x="622" y="373"/>
                    </a:cubicBezTo>
                    <a:cubicBezTo>
                      <a:pt x="613" y="350"/>
                      <a:pt x="590" y="336"/>
                      <a:pt x="566" y="338"/>
                    </a:cubicBezTo>
                    <a:cubicBezTo>
                      <a:pt x="542" y="339"/>
                      <a:pt x="521" y="356"/>
                      <a:pt x="515" y="380"/>
                    </a:cubicBezTo>
                    <a:cubicBezTo>
                      <a:pt x="497" y="450"/>
                      <a:pt x="460" y="515"/>
                      <a:pt x="410" y="567"/>
                    </a:cubicBezTo>
                    <a:cubicBezTo>
                      <a:pt x="364" y="376"/>
                      <a:pt x="448" y="187"/>
                      <a:pt x="599" y="143"/>
                    </a:cubicBezTo>
                    <a:close/>
                    <a:moveTo>
                      <a:pt x="558" y="941"/>
                    </a:moveTo>
                    <a:cubicBezTo>
                      <a:pt x="498" y="867"/>
                      <a:pt x="459" y="768"/>
                      <a:pt x="447" y="660"/>
                    </a:cubicBezTo>
                    <a:cubicBezTo>
                      <a:pt x="505" y="608"/>
                      <a:pt x="551" y="543"/>
                      <a:pt x="581" y="472"/>
                    </a:cubicBezTo>
                    <a:cubicBezTo>
                      <a:pt x="585" y="476"/>
                      <a:pt x="590" y="480"/>
                      <a:pt x="595" y="484"/>
                    </a:cubicBezTo>
                    <a:cubicBezTo>
                      <a:pt x="626" y="507"/>
                      <a:pt x="663" y="519"/>
                      <a:pt x="702" y="519"/>
                    </a:cubicBezTo>
                    <a:cubicBezTo>
                      <a:pt x="1016" y="519"/>
                      <a:pt x="1016" y="519"/>
                      <a:pt x="1016" y="519"/>
                    </a:cubicBezTo>
                    <a:cubicBezTo>
                      <a:pt x="1060" y="519"/>
                      <a:pt x="1099" y="546"/>
                      <a:pt x="1116" y="584"/>
                    </a:cubicBezTo>
                    <a:cubicBezTo>
                      <a:pt x="1116" y="584"/>
                      <a:pt x="1116" y="585"/>
                      <a:pt x="1116" y="585"/>
                    </a:cubicBezTo>
                    <a:cubicBezTo>
                      <a:pt x="1116" y="845"/>
                      <a:pt x="965" y="1057"/>
                      <a:pt x="779" y="1057"/>
                    </a:cubicBezTo>
                    <a:cubicBezTo>
                      <a:pt x="698" y="1057"/>
                      <a:pt x="620" y="1016"/>
                      <a:pt x="558" y="941"/>
                    </a:cubicBezTo>
                    <a:close/>
                    <a:moveTo>
                      <a:pt x="664" y="1129"/>
                    </a:moveTo>
                    <a:cubicBezTo>
                      <a:pt x="701" y="1142"/>
                      <a:pt x="739" y="1149"/>
                      <a:pt x="779" y="1149"/>
                    </a:cubicBezTo>
                    <a:cubicBezTo>
                      <a:pt x="818" y="1149"/>
                      <a:pt x="857" y="1142"/>
                      <a:pt x="894" y="1129"/>
                    </a:cubicBezTo>
                    <a:cubicBezTo>
                      <a:pt x="911" y="1217"/>
                      <a:pt x="959" y="1294"/>
                      <a:pt x="1028" y="1347"/>
                    </a:cubicBezTo>
                    <a:cubicBezTo>
                      <a:pt x="786" y="1691"/>
                      <a:pt x="786" y="1691"/>
                      <a:pt x="786" y="1691"/>
                    </a:cubicBezTo>
                    <a:cubicBezTo>
                      <a:pt x="784" y="1694"/>
                      <a:pt x="782" y="1695"/>
                      <a:pt x="779" y="1695"/>
                    </a:cubicBezTo>
                    <a:cubicBezTo>
                      <a:pt x="776" y="1695"/>
                      <a:pt x="774" y="1694"/>
                      <a:pt x="773" y="1691"/>
                    </a:cubicBezTo>
                    <a:cubicBezTo>
                      <a:pt x="530" y="1347"/>
                      <a:pt x="530" y="1347"/>
                      <a:pt x="530" y="1347"/>
                    </a:cubicBezTo>
                    <a:cubicBezTo>
                      <a:pt x="599" y="1294"/>
                      <a:pt x="648" y="1217"/>
                      <a:pt x="664" y="1129"/>
                    </a:cubicBezTo>
                    <a:close/>
                    <a:moveTo>
                      <a:pt x="1466" y="1956"/>
                    </a:moveTo>
                    <a:cubicBezTo>
                      <a:pt x="1107" y="1956"/>
                      <a:pt x="1107" y="1956"/>
                      <a:pt x="1107" y="1956"/>
                    </a:cubicBezTo>
                    <a:cubicBezTo>
                      <a:pt x="451" y="1956"/>
                      <a:pt x="451" y="1956"/>
                      <a:pt x="451" y="1956"/>
                    </a:cubicBezTo>
                    <a:cubicBezTo>
                      <a:pt x="92" y="1956"/>
                      <a:pt x="92" y="1956"/>
                      <a:pt x="92" y="1956"/>
                    </a:cubicBezTo>
                    <a:cubicBezTo>
                      <a:pt x="92" y="1646"/>
                      <a:pt x="92" y="1646"/>
                      <a:pt x="92" y="1646"/>
                    </a:cubicBezTo>
                    <a:cubicBezTo>
                      <a:pt x="92" y="1522"/>
                      <a:pt x="192" y="1422"/>
                      <a:pt x="316" y="1422"/>
                    </a:cubicBezTo>
                    <a:cubicBezTo>
                      <a:pt x="318" y="1422"/>
                      <a:pt x="392" y="1420"/>
                      <a:pt x="451" y="1393"/>
                    </a:cubicBezTo>
                    <a:cubicBezTo>
                      <a:pt x="697" y="1744"/>
                      <a:pt x="697" y="1744"/>
                      <a:pt x="697" y="1744"/>
                    </a:cubicBezTo>
                    <a:cubicBezTo>
                      <a:pt x="716" y="1771"/>
                      <a:pt x="746" y="1787"/>
                      <a:pt x="779" y="1787"/>
                    </a:cubicBezTo>
                    <a:cubicBezTo>
                      <a:pt x="779" y="1787"/>
                      <a:pt x="779" y="1787"/>
                      <a:pt x="779" y="1787"/>
                    </a:cubicBezTo>
                    <a:cubicBezTo>
                      <a:pt x="812" y="1787"/>
                      <a:pt x="842" y="1771"/>
                      <a:pt x="861" y="1744"/>
                    </a:cubicBezTo>
                    <a:cubicBezTo>
                      <a:pt x="1108" y="1393"/>
                      <a:pt x="1108" y="1393"/>
                      <a:pt x="1108" y="1393"/>
                    </a:cubicBezTo>
                    <a:cubicBezTo>
                      <a:pt x="1174" y="1422"/>
                      <a:pt x="1240" y="1422"/>
                      <a:pt x="1242" y="1422"/>
                    </a:cubicBezTo>
                    <a:cubicBezTo>
                      <a:pt x="1366" y="1422"/>
                      <a:pt x="1466" y="1522"/>
                      <a:pt x="1466" y="1646"/>
                    </a:cubicBezTo>
                    <a:cubicBezTo>
                      <a:pt x="1466" y="1956"/>
                      <a:pt x="1466" y="1956"/>
                      <a:pt x="1466" y="195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40" name="Rectangle 13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11780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51" name="Chart 5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/>
          <p:nvPr>
            <p:extLst/>
          </p:nvPr>
        </p:nvGraphicFramePr>
        <p:xfrm>
          <a:off x="8004533" y="3564262"/>
          <a:ext cx="3142438" cy="20949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58" name="Oval 5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52682" y="4239788"/>
            <a:ext cx="717777" cy="717777"/>
          </a:xfrm>
          <a:prstGeom prst="ellipse">
            <a:avLst/>
          </a:prstGeom>
          <a:solidFill>
            <a:srgbClr val="BABABA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1" name="Group 60" descr="This is an icon of a chart. "/>
          <p:cNvGrpSpPr/>
          <p:nvPr/>
        </p:nvGrpSpPr>
        <p:grpSpPr>
          <a:xfrm>
            <a:off x="9178091" y="4509010"/>
            <a:ext cx="377200" cy="179334"/>
            <a:chOff x="4254500" y="2100263"/>
            <a:chExt cx="1906588" cy="906463"/>
          </a:xfrm>
        </p:grpSpPr>
        <p:sp>
          <p:nvSpPr>
            <p:cNvPr id="62" name="Freeform 5"/>
            <p:cNvSpPr>
              <a:spLocks noEditPoints="1"/>
            </p:cNvSpPr>
            <p:nvPr/>
          </p:nvSpPr>
          <p:spPr bwMode="auto">
            <a:xfrm>
              <a:off x="4254500" y="2100263"/>
              <a:ext cx="1906588" cy="906463"/>
            </a:xfrm>
            <a:custGeom>
              <a:avLst/>
              <a:gdLst>
                <a:gd name="T0" fmla="*/ 1831 w 2048"/>
                <a:gd name="T1" fmla="*/ 0 h 970"/>
                <a:gd name="T2" fmla="*/ 1613 w 2048"/>
                <a:gd name="T3" fmla="*/ 217 h 970"/>
                <a:gd name="T4" fmla="*/ 1648 w 2048"/>
                <a:gd name="T5" fmla="*/ 336 h 970"/>
                <a:gd name="T6" fmla="*/ 1413 w 2048"/>
                <a:gd name="T7" fmla="*/ 571 h 970"/>
                <a:gd name="T8" fmla="*/ 1295 w 2048"/>
                <a:gd name="T9" fmla="*/ 535 h 970"/>
                <a:gd name="T10" fmla="*/ 1173 w 2048"/>
                <a:gd name="T11" fmla="*/ 573 h 970"/>
                <a:gd name="T12" fmla="*/ 935 w 2048"/>
                <a:gd name="T13" fmla="*/ 336 h 970"/>
                <a:gd name="T14" fmla="*/ 971 w 2048"/>
                <a:gd name="T15" fmla="*/ 217 h 970"/>
                <a:gd name="T16" fmla="*/ 753 w 2048"/>
                <a:gd name="T17" fmla="*/ 0 h 970"/>
                <a:gd name="T18" fmla="*/ 536 w 2048"/>
                <a:gd name="T19" fmla="*/ 217 h 970"/>
                <a:gd name="T20" fmla="*/ 571 w 2048"/>
                <a:gd name="T21" fmla="*/ 336 h 970"/>
                <a:gd name="T22" fmla="*/ 336 w 2048"/>
                <a:gd name="T23" fmla="*/ 571 h 970"/>
                <a:gd name="T24" fmla="*/ 217 w 2048"/>
                <a:gd name="T25" fmla="*/ 535 h 970"/>
                <a:gd name="T26" fmla="*/ 0 w 2048"/>
                <a:gd name="T27" fmla="*/ 753 h 970"/>
                <a:gd name="T28" fmla="*/ 217 w 2048"/>
                <a:gd name="T29" fmla="*/ 970 h 970"/>
                <a:gd name="T30" fmla="*/ 435 w 2048"/>
                <a:gd name="T31" fmla="*/ 753 h 970"/>
                <a:gd name="T32" fmla="*/ 400 w 2048"/>
                <a:gd name="T33" fmla="*/ 634 h 970"/>
                <a:gd name="T34" fmla="*/ 635 w 2048"/>
                <a:gd name="T35" fmla="*/ 399 h 970"/>
                <a:gd name="T36" fmla="*/ 753 w 2048"/>
                <a:gd name="T37" fmla="*/ 435 h 970"/>
                <a:gd name="T38" fmla="*/ 872 w 2048"/>
                <a:gd name="T39" fmla="*/ 399 h 970"/>
                <a:gd name="T40" fmla="*/ 1110 w 2048"/>
                <a:gd name="T41" fmla="*/ 638 h 970"/>
                <a:gd name="T42" fmla="*/ 1077 w 2048"/>
                <a:gd name="T43" fmla="*/ 753 h 970"/>
                <a:gd name="T44" fmla="*/ 1295 w 2048"/>
                <a:gd name="T45" fmla="*/ 970 h 970"/>
                <a:gd name="T46" fmla="*/ 1512 w 2048"/>
                <a:gd name="T47" fmla="*/ 753 h 970"/>
                <a:gd name="T48" fmla="*/ 1477 w 2048"/>
                <a:gd name="T49" fmla="*/ 634 h 970"/>
                <a:gd name="T50" fmla="*/ 1712 w 2048"/>
                <a:gd name="T51" fmla="*/ 399 h 970"/>
                <a:gd name="T52" fmla="*/ 1831 w 2048"/>
                <a:gd name="T53" fmla="*/ 435 h 970"/>
                <a:gd name="T54" fmla="*/ 2048 w 2048"/>
                <a:gd name="T55" fmla="*/ 217 h 970"/>
                <a:gd name="T56" fmla="*/ 1831 w 2048"/>
                <a:gd name="T57" fmla="*/ 0 h 970"/>
                <a:gd name="T58" fmla="*/ 217 w 2048"/>
                <a:gd name="T59" fmla="*/ 880 h 970"/>
                <a:gd name="T60" fmla="*/ 90 w 2048"/>
                <a:gd name="T61" fmla="*/ 753 h 970"/>
                <a:gd name="T62" fmla="*/ 217 w 2048"/>
                <a:gd name="T63" fmla="*/ 625 h 970"/>
                <a:gd name="T64" fmla="*/ 345 w 2048"/>
                <a:gd name="T65" fmla="*/ 753 h 970"/>
                <a:gd name="T66" fmla="*/ 217 w 2048"/>
                <a:gd name="T67" fmla="*/ 880 h 970"/>
                <a:gd name="T68" fmla="*/ 753 w 2048"/>
                <a:gd name="T69" fmla="*/ 345 h 970"/>
                <a:gd name="T70" fmla="*/ 626 w 2048"/>
                <a:gd name="T71" fmla="*/ 217 h 970"/>
                <a:gd name="T72" fmla="*/ 753 w 2048"/>
                <a:gd name="T73" fmla="*/ 90 h 970"/>
                <a:gd name="T74" fmla="*/ 881 w 2048"/>
                <a:gd name="T75" fmla="*/ 217 h 970"/>
                <a:gd name="T76" fmla="*/ 753 w 2048"/>
                <a:gd name="T77" fmla="*/ 345 h 970"/>
                <a:gd name="T78" fmla="*/ 1295 w 2048"/>
                <a:gd name="T79" fmla="*/ 880 h 970"/>
                <a:gd name="T80" fmla="*/ 1167 w 2048"/>
                <a:gd name="T81" fmla="*/ 753 h 970"/>
                <a:gd name="T82" fmla="*/ 1295 w 2048"/>
                <a:gd name="T83" fmla="*/ 625 h 970"/>
                <a:gd name="T84" fmla="*/ 1422 w 2048"/>
                <a:gd name="T85" fmla="*/ 753 h 970"/>
                <a:gd name="T86" fmla="*/ 1295 w 2048"/>
                <a:gd name="T87" fmla="*/ 880 h 970"/>
                <a:gd name="T88" fmla="*/ 1831 w 2048"/>
                <a:gd name="T89" fmla="*/ 345 h 970"/>
                <a:gd name="T90" fmla="*/ 1703 w 2048"/>
                <a:gd name="T91" fmla="*/ 217 h 970"/>
                <a:gd name="T92" fmla="*/ 1831 w 2048"/>
                <a:gd name="T93" fmla="*/ 90 h 970"/>
                <a:gd name="T94" fmla="*/ 1958 w 2048"/>
                <a:gd name="T95" fmla="*/ 217 h 970"/>
                <a:gd name="T96" fmla="*/ 1831 w 2048"/>
                <a:gd name="T97" fmla="*/ 34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48" h="970">
                  <a:moveTo>
                    <a:pt x="1831" y="0"/>
                  </a:moveTo>
                  <a:cubicBezTo>
                    <a:pt x="1711" y="0"/>
                    <a:pt x="1613" y="97"/>
                    <a:pt x="1613" y="217"/>
                  </a:cubicBezTo>
                  <a:cubicBezTo>
                    <a:pt x="1613" y="261"/>
                    <a:pt x="1626" y="302"/>
                    <a:pt x="1648" y="336"/>
                  </a:cubicBezTo>
                  <a:cubicBezTo>
                    <a:pt x="1413" y="571"/>
                    <a:pt x="1413" y="571"/>
                    <a:pt x="1413" y="571"/>
                  </a:cubicBezTo>
                  <a:cubicBezTo>
                    <a:pt x="1379" y="548"/>
                    <a:pt x="1339" y="535"/>
                    <a:pt x="1295" y="535"/>
                  </a:cubicBezTo>
                  <a:cubicBezTo>
                    <a:pt x="1250" y="535"/>
                    <a:pt x="1207" y="549"/>
                    <a:pt x="1173" y="573"/>
                  </a:cubicBezTo>
                  <a:cubicBezTo>
                    <a:pt x="935" y="336"/>
                    <a:pt x="935" y="336"/>
                    <a:pt x="935" y="336"/>
                  </a:cubicBezTo>
                  <a:cubicBezTo>
                    <a:pt x="958" y="302"/>
                    <a:pt x="971" y="261"/>
                    <a:pt x="971" y="217"/>
                  </a:cubicBezTo>
                  <a:cubicBezTo>
                    <a:pt x="971" y="97"/>
                    <a:pt x="873" y="0"/>
                    <a:pt x="753" y="0"/>
                  </a:cubicBezTo>
                  <a:cubicBezTo>
                    <a:pt x="633" y="0"/>
                    <a:pt x="536" y="97"/>
                    <a:pt x="536" y="217"/>
                  </a:cubicBezTo>
                  <a:cubicBezTo>
                    <a:pt x="536" y="261"/>
                    <a:pt x="549" y="302"/>
                    <a:pt x="571" y="336"/>
                  </a:cubicBezTo>
                  <a:cubicBezTo>
                    <a:pt x="336" y="571"/>
                    <a:pt x="336" y="571"/>
                    <a:pt x="336" y="571"/>
                  </a:cubicBezTo>
                  <a:cubicBezTo>
                    <a:pt x="302" y="548"/>
                    <a:pt x="261" y="535"/>
                    <a:pt x="217" y="535"/>
                  </a:cubicBezTo>
                  <a:cubicBezTo>
                    <a:pt x="98" y="535"/>
                    <a:pt x="0" y="633"/>
                    <a:pt x="0" y="753"/>
                  </a:cubicBezTo>
                  <a:cubicBezTo>
                    <a:pt x="0" y="873"/>
                    <a:pt x="98" y="970"/>
                    <a:pt x="217" y="970"/>
                  </a:cubicBezTo>
                  <a:cubicBezTo>
                    <a:pt x="337" y="970"/>
                    <a:pt x="435" y="873"/>
                    <a:pt x="435" y="753"/>
                  </a:cubicBezTo>
                  <a:cubicBezTo>
                    <a:pt x="435" y="709"/>
                    <a:pt x="422" y="668"/>
                    <a:pt x="400" y="634"/>
                  </a:cubicBezTo>
                  <a:cubicBezTo>
                    <a:pt x="635" y="399"/>
                    <a:pt x="635" y="399"/>
                    <a:pt x="635" y="399"/>
                  </a:cubicBezTo>
                  <a:cubicBezTo>
                    <a:pt x="669" y="422"/>
                    <a:pt x="709" y="435"/>
                    <a:pt x="753" y="435"/>
                  </a:cubicBezTo>
                  <a:cubicBezTo>
                    <a:pt x="797" y="435"/>
                    <a:pt x="838" y="422"/>
                    <a:pt x="872" y="399"/>
                  </a:cubicBezTo>
                  <a:cubicBezTo>
                    <a:pt x="1110" y="638"/>
                    <a:pt x="1110" y="638"/>
                    <a:pt x="1110" y="638"/>
                  </a:cubicBezTo>
                  <a:cubicBezTo>
                    <a:pt x="1090" y="671"/>
                    <a:pt x="1077" y="711"/>
                    <a:pt x="1077" y="753"/>
                  </a:cubicBezTo>
                  <a:cubicBezTo>
                    <a:pt x="1077" y="873"/>
                    <a:pt x="1175" y="970"/>
                    <a:pt x="1295" y="970"/>
                  </a:cubicBezTo>
                  <a:cubicBezTo>
                    <a:pt x="1415" y="970"/>
                    <a:pt x="1512" y="873"/>
                    <a:pt x="1512" y="753"/>
                  </a:cubicBezTo>
                  <a:cubicBezTo>
                    <a:pt x="1512" y="709"/>
                    <a:pt x="1499" y="668"/>
                    <a:pt x="1477" y="634"/>
                  </a:cubicBezTo>
                  <a:cubicBezTo>
                    <a:pt x="1712" y="399"/>
                    <a:pt x="1712" y="399"/>
                    <a:pt x="1712" y="399"/>
                  </a:cubicBezTo>
                  <a:cubicBezTo>
                    <a:pt x="1746" y="422"/>
                    <a:pt x="1787" y="435"/>
                    <a:pt x="1831" y="435"/>
                  </a:cubicBezTo>
                  <a:cubicBezTo>
                    <a:pt x="1950" y="435"/>
                    <a:pt x="2048" y="337"/>
                    <a:pt x="2048" y="217"/>
                  </a:cubicBezTo>
                  <a:cubicBezTo>
                    <a:pt x="2048" y="97"/>
                    <a:pt x="1950" y="0"/>
                    <a:pt x="1831" y="0"/>
                  </a:cubicBezTo>
                  <a:close/>
                  <a:moveTo>
                    <a:pt x="217" y="880"/>
                  </a:moveTo>
                  <a:cubicBezTo>
                    <a:pt x="147" y="880"/>
                    <a:pt x="90" y="823"/>
                    <a:pt x="90" y="753"/>
                  </a:cubicBezTo>
                  <a:cubicBezTo>
                    <a:pt x="90" y="682"/>
                    <a:pt x="147" y="625"/>
                    <a:pt x="217" y="625"/>
                  </a:cubicBezTo>
                  <a:cubicBezTo>
                    <a:pt x="288" y="625"/>
                    <a:pt x="345" y="682"/>
                    <a:pt x="345" y="753"/>
                  </a:cubicBezTo>
                  <a:cubicBezTo>
                    <a:pt x="345" y="823"/>
                    <a:pt x="288" y="880"/>
                    <a:pt x="217" y="880"/>
                  </a:cubicBezTo>
                  <a:close/>
                  <a:moveTo>
                    <a:pt x="753" y="345"/>
                  </a:moveTo>
                  <a:cubicBezTo>
                    <a:pt x="683" y="345"/>
                    <a:pt x="626" y="288"/>
                    <a:pt x="626" y="217"/>
                  </a:cubicBezTo>
                  <a:cubicBezTo>
                    <a:pt x="626" y="147"/>
                    <a:pt x="683" y="90"/>
                    <a:pt x="753" y="90"/>
                  </a:cubicBezTo>
                  <a:cubicBezTo>
                    <a:pt x="823" y="90"/>
                    <a:pt x="881" y="147"/>
                    <a:pt x="881" y="217"/>
                  </a:cubicBezTo>
                  <a:cubicBezTo>
                    <a:pt x="881" y="288"/>
                    <a:pt x="823" y="345"/>
                    <a:pt x="753" y="345"/>
                  </a:cubicBezTo>
                  <a:close/>
                  <a:moveTo>
                    <a:pt x="1295" y="880"/>
                  </a:moveTo>
                  <a:cubicBezTo>
                    <a:pt x="1225" y="880"/>
                    <a:pt x="1167" y="823"/>
                    <a:pt x="1167" y="753"/>
                  </a:cubicBezTo>
                  <a:cubicBezTo>
                    <a:pt x="1167" y="682"/>
                    <a:pt x="1225" y="625"/>
                    <a:pt x="1295" y="625"/>
                  </a:cubicBezTo>
                  <a:cubicBezTo>
                    <a:pt x="1365" y="625"/>
                    <a:pt x="1422" y="682"/>
                    <a:pt x="1422" y="753"/>
                  </a:cubicBezTo>
                  <a:cubicBezTo>
                    <a:pt x="1422" y="823"/>
                    <a:pt x="1365" y="880"/>
                    <a:pt x="1295" y="880"/>
                  </a:cubicBezTo>
                  <a:close/>
                  <a:moveTo>
                    <a:pt x="1831" y="345"/>
                  </a:moveTo>
                  <a:cubicBezTo>
                    <a:pt x="1760" y="345"/>
                    <a:pt x="1703" y="288"/>
                    <a:pt x="1703" y="217"/>
                  </a:cubicBezTo>
                  <a:cubicBezTo>
                    <a:pt x="1703" y="147"/>
                    <a:pt x="1760" y="90"/>
                    <a:pt x="1831" y="90"/>
                  </a:cubicBezTo>
                  <a:cubicBezTo>
                    <a:pt x="1901" y="90"/>
                    <a:pt x="1958" y="147"/>
                    <a:pt x="1958" y="217"/>
                  </a:cubicBezTo>
                  <a:cubicBezTo>
                    <a:pt x="1958" y="288"/>
                    <a:pt x="1901" y="345"/>
                    <a:pt x="1831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3" name="Freeform 6"/>
            <p:cNvSpPr>
              <a:spLocks/>
            </p:cNvSpPr>
            <p:nvPr/>
          </p:nvSpPr>
          <p:spPr bwMode="auto">
            <a:xfrm>
              <a:off x="4752975" y="2598738"/>
              <a:ext cx="176213" cy="174625"/>
            </a:xfrm>
            <a:custGeom>
              <a:avLst/>
              <a:gdLst>
                <a:gd name="T0" fmla="*/ 172 w 190"/>
                <a:gd name="T1" fmla="*/ 18 h 186"/>
                <a:gd name="T2" fmla="*/ 109 w 190"/>
                <a:gd name="T3" fmla="*/ 18 h 186"/>
                <a:gd name="T4" fmla="*/ 17 w 190"/>
                <a:gd name="T5" fmla="*/ 109 h 186"/>
                <a:gd name="T6" fmla="*/ 17 w 190"/>
                <a:gd name="T7" fmla="*/ 173 h 186"/>
                <a:gd name="T8" fmla="*/ 49 w 190"/>
                <a:gd name="T9" fmla="*/ 186 h 186"/>
                <a:gd name="T10" fmla="*/ 81 w 190"/>
                <a:gd name="T11" fmla="*/ 173 h 186"/>
                <a:gd name="T12" fmla="*/ 172 w 190"/>
                <a:gd name="T13" fmla="*/ 81 h 186"/>
                <a:gd name="T14" fmla="*/ 172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2" y="18"/>
                  </a:moveTo>
                  <a:cubicBezTo>
                    <a:pt x="155" y="0"/>
                    <a:pt x="126" y="0"/>
                    <a:pt x="109" y="18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0" y="127"/>
                    <a:pt x="0" y="155"/>
                    <a:pt x="17" y="173"/>
                  </a:cubicBezTo>
                  <a:cubicBezTo>
                    <a:pt x="26" y="182"/>
                    <a:pt x="37" y="186"/>
                    <a:pt x="49" y="186"/>
                  </a:cubicBezTo>
                  <a:cubicBezTo>
                    <a:pt x="60" y="186"/>
                    <a:pt x="72" y="182"/>
                    <a:pt x="81" y="17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90" y="64"/>
                    <a:pt x="190" y="35"/>
                    <a:pt x="17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4" name="Freeform 7"/>
            <p:cNvSpPr>
              <a:spLocks/>
            </p:cNvSpPr>
            <p:nvPr/>
          </p:nvSpPr>
          <p:spPr bwMode="auto">
            <a:xfrm>
              <a:off x="5486400" y="2330451"/>
              <a:ext cx="177800" cy="174625"/>
            </a:xfrm>
            <a:custGeom>
              <a:avLst/>
              <a:gdLst>
                <a:gd name="T0" fmla="*/ 173 w 190"/>
                <a:gd name="T1" fmla="*/ 18 h 186"/>
                <a:gd name="T2" fmla="*/ 109 w 190"/>
                <a:gd name="T3" fmla="*/ 18 h 186"/>
                <a:gd name="T4" fmla="*/ 18 w 190"/>
                <a:gd name="T5" fmla="*/ 109 h 186"/>
                <a:gd name="T6" fmla="*/ 18 w 190"/>
                <a:gd name="T7" fmla="*/ 173 h 186"/>
                <a:gd name="T8" fmla="*/ 50 w 190"/>
                <a:gd name="T9" fmla="*/ 186 h 186"/>
                <a:gd name="T10" fmla="*/ 81 w 190"/>
                <a:gd name="T11" fmla="*/ 173 h 186"/>
                <a:gd name="T12" fmla="*/ 173 w 190"/>
                <a:gd name="T13" fmla="*/ 81 h 186"/>
                <a:gd name="T14" fmla="*/ 173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3" y="18"/>
                  </a:moveTo>
                  <a:cubicBezTo>
                    <a:pt x="155" y="0"/>
                    <a:pt x="127" y="0"/>
                    <a:pt x="109" y="18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0" y="127"/>
                    <a:pt x="0" y="155"/>
                    <a:pt x="18" y="173"/>
                  </a:cubicBezTo>
                  <a:cubicBezTo>
                    <a:pt x="27" y="182"/>
                    <a:pt x="38" y="186"/>
                    <a:pt x="50" y="186"/>
                  </a:cubicBezTo>
                  <a:cubicBezTo>
                    <a:pt x="61" y="186"/>
                    <a:pt x="73" y="181"/>
                    <a:pt x="81" y="173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90" y="64"/>
                    <a:pt x="190" y="35"/>
                    <a:pt x="17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35" name="TextBox 134"/>
          <p:cNvSpPr txBox="1"/>
          <p:nvPr/>
        </p:nvSpPr>
        <p:spPr>
          <a:xfrm>
            <a:off x="8235855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4540AC0-E369-4AD9-BBDB-C2E2E1409CDE}"/>
              </a:ext>
            </a:extLst>
          </p:cNvPr>
          <p:cNvSpPr txBox="1"/>
          <p:nvPr/>
        </p:nvSpPr>
        <p:spPr>
          <a:xfrm>
            <a:off x="4756103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C2A804C-860C-42CE-B071-DD567E25871D}"/>
              </a:ext>
            </a:extLst>
          </p:cNvPr>
          <p:cNvSpPr txBox="1"/>
          <p:nvPr/>
        </p:nvSpPr>
        <p:spPr>
          <a:xfrm>
            <a:off x="1276351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</p:spTree>
    <p:extLst>
      <p:ext uri="{BB962C8B-B14F-4D97-AF65-F5344CB8AC3E}">
        <p14:creationId xmlns:p14="http://schemas.microsoft.com/office/powerpoint/2010/main" val="8282328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1225703" y="227178"/>
            <a:ext cx="9740592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200" dirty="0">
                <a:latin typeface="Goudy Old Style" panose="02020502050305020303" pitchFamily="18" charset="77"/>
              </a:rPr>
              <a:t>How does heart disease differ between racial/ethnic groups? 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854232"/>
            <a:ext cx="10087448" cy="2289511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29" name="Rectangle 10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6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9" name="Rectangle 1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32029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0" name="Rectangle 13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11780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</p:spTree>
    <p:extLst>
      <p:ext uri="{BB962C8B-B14F-4D97-AF65-F5344CB8AC3E}">
        <p14:creationId xmlns:p14="http://schemas.microsoft.com/office/powerpoint/2010/main" val="36116455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604686" y="152574"/>
            <a:ext cx="10982625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200" dirty="0">
                <a:latin typeface="Goudy Old Style" panose="02020502050305020303" pitchFamily="18" charset="77"/>
              </a:rPr>
              <a:t>Is the rate of heart disease proportional to overall population for different ethnicities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4" y="729655"/>
            <a:ext cx="10087448" cy="2289511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</p:spTree>
    <p:extLst>
      <p:ext uri="{BB962C8B-B14F-4D97-AF65-F5344CB8AC3E}">
        <p14:creationId xmlns:p14="http://schemas.microsoft.com/office/powerpoint/2010/main" val="9638324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376804" y="188954"/>
            <a:ext cx="11438390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dirty="0">
                <a:latin typeface="Goudy Old Style" panose="02020502050305020303" pitchFamily="18" charset="77"/>
              </a:rPr>
              <a:t>Is there a relationship between heart disease rates and number of available hospitals, regardless of ethnicity?</a:t>
            </a:r>
            <a:endParaRPr lang="en-US" sz="3200" b="1" dirty="0">
              <a:solidFill>
                <a:srgbClr val="30353F"/>
              </a:solidFill>
              <a:latin typeface="+mj-lt"/>
            </a:endParaRPr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7116E8-3D37-854B-BDA0-A37B05D67192}"/>
              </a:ext>
            </a:extLst>
          </p:cNvPr>
          <p:cNvSpPr txBox="1"/>
          <p:nvPr/>
        </p:nvSpPr>
        <p:spPr>
          <a:xfrm>
            <a:off x="2652889" y="2438400"/>
            <a:ext cx="44252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ADAM STUFF HERE</a:t>
            </a:r>
          </a:p>
        </p:txBody>
      </p:sp>
    </p:spTree>
    <p:extLst>
      <p:ext uri="{BB962C8B-B14F-4D97-AF65-F5344CB8AC3E}">
        <p14:creationId xmlns:p14="http://schemas.microsoft.com/office/powerpoint/2010/main" val="30169828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Modern 01">
      <a:majorFont>
        <a:latin typeface="Century Gothic"/>
        <a:ea typeface=""/>
        <a:cs typeface=""/>
      </a:majorFont>
      <a:minorFont>
        <a:latin typeface="Segoe UI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icrosoft_Data_Driven_Financial_Corporate.potx" id="{AF0BB5A1-6D8A-4FE6-8E42-5BDD7830AEFF}" vid="{0057B11C-41A7-4209-873B-0AFB0F6811B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383</Words>
  <Application>Microsoft Macintosh PowerPoint</Application>
  <PresentationFormat>Widescreen</PresentationFormat>
  <Paragraphs>82</Paragraphs>
  <Slides>15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Century Gothic</vt:lpstr>
      <vt:lpstr>Goudy Old Style</vt:lpstr>
      <vt:lpstr>Segoe UI Light</vt:lpstr>
      <vt:lpstr>Office Theme</vt:lpstr>
      <vt:lpstr>Slide 1</vt:lpstr>
      <vt:lpstr>Slide 2</vt:lpstr>
      <vt:lpstr>Slide 2</vt:lpstr>
      <vt:lpstr>Slide 2</vt:lpstr>
      <vt:lpstr>Slide 2</vt:lpstr>
      <vt:lpstr>Slide 2</vt:lpstr>
      <vt:lpstr>Slide 2</vt:lpstr>
      <vt:lpstr>Slide 2</vt:lpstr>
      <vt:lpstr>Slide 2</vt:lpstr>
      <vt:lpstr>Slide 2</vt:lpstr>
      <vt:lpstr>Slide 2</vt:lpstr>
      <vt:lpstr>Slide 2</vt:lpstr>
      <vt:lpstr>Slide 2</vt:lpstr>
      <vt:lpstr>Slide 11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Myers, Peter</dc:creator>
  <cp:lastModifiedBy/>
  <cp:revision>1</cp:revision>
  <dcterms:created xsi:type="dcterms:W3CDTF">2019-03-06T00:58:28Z</dcterms:created>
  <dcterms:modified xsi:type="dcterms:W3CDTF">2019-03-06T03:32:31Z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v-abdarl@microsoft.com</vt:lpwstr>
  </property>
  <property fmtid="{D5CDD505-2E9C-101B-9397-08002B2CF9AE}" pid="5" name="MSIP_Label_f42aa342-8706-4288-bd11-ebb85995028c_SetDate">
    <vt:lpwstr>2018-11-28T19:57:57.0463439Z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